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401" r:id="rId3"/>
    <p:sldId id="383" r:id="rId4"/>
    <p:sldId id="339" r:id="rId5"/>
    <p:sldId id="340" r:id="rId6"/>
    <p:sldId id="341" r:id="rId7"/>
    <p:sldId id="342" r:id="rId8"/>
    <p:sldId id="343" r:id="rId9"/>
    <p:sldId id="405" r:id="rId10"/>
    <p:sldId id="406" r:id="rId11"/>
    <p:sldId id="402" r:id="rId12"/>
    <p:sldId id="389" r:id="rId13"/>
    <p:sldId id="361" r:id="rId14"/>
    <p:sldId id="360" r:id="rId15"/>
    <p:sldId id="391" r:id="rId16"/>
    <p:sldId id="367" r:id="rId17"/>
    <p:sldId id="394" r:id="rId18"/>
    <p:sldId id="395" r:id="rId19"/>
    <p:sldId id="403" r:id="rId20"/>
    <p:sldId id="408" r:id="rId21"/>
    <p:sldId id="404" r:id="rId22"/>
    <p:sldId id="407" r:id="rId23"/>
    <p:sldId id="377" r:id="rId24"/>
    <p:sldId id="3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1BCC89-B806-488C-90C5-871ED7E7BFE8}" type="datetimeFigureOut">
              <a:rPr lang="en-GB" smtClean="0"/>
              <a:t>03/02/2021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D483BC-77A4-4991-A1DA-641B45C4C858}" type="slidenum">
              <a:rPr lang="en-GB" smtClean="0"/>
              <a:t>‹#›</a:t>
            </a:fld>
            <a:endParaRPr lang="en-GB" dirty="0"/>
          </a:p>
        </p:txBody>
      </p:sp>
    </p:spTree>
    <p:extLst>
      <p:ext uri="{BB962C8B-B14F-4D97-AF65-F5344CB8AC3E}">
        <p14:creationId xmlns:p14="http://schemas.microsoft.com/office/powerpoint/2010/main" val="1663274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2823515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284026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2766838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6105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2572790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400143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2160924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253385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3691694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2964441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4232976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931CCB-0E02-47D3-A6E7-630AF0F0D6D5}" type="datetimeFigureOut">
              <a:rPr lang="en-GB" smtClean="0"/>
              <a:t>03/02/2021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76300-6BD7-479C-A9E5-2E6F2AE38172}" type="slidenum">
              <a:rPr lang="en-GB" smtClean="0"/>
              <a:t>‹#›</a:t>
            </a:fld>
            <a:endParaRPr lang="en-GB" dirty="0"/>
          </a:p>
        </p:txBody>
      </p:sp>
    </p:spTree>
    <p:extLst>
      <p:ext uri="{BB962C8B-B14F-4D97-AF65-F5344CB8AC3E}">
        <p14:creationId xmlns:p14="http://schemas.microsoft.com/office/powerpoint/2010/main" val="122822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A8DC20BE-2EE3-423E-8873-7E684D033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AA693EB7-865B-49B6-B0F4-7D3289D18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2A9F2CB3-30FC-4D74-9828-E54A14E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51" name="Oval 50">
              <a:extLst>
                <a:ext uri="{FF2B5EF4-FFF2-40B4-BE49-F238E27FC236}">
                  <a16:creationId xmlns:a16="http://schemas.microsoft.com/office/drawing/2014/main" id="{DD378B62-AB8A-4F57-8CBB-0AF8F9B27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1">
              <a:extLst>
                <a:ext uri="{FF2B5EF4-FFF2-40B4-BE49-F238E27FC236}">
                  <a16:creationId xmlns:a16="http://schemas.microsoft.com/office/drawing/2014/main" id="{33DFF38A-6D97-456F-AFB7-1E8A7DD916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2">
              <a:extLst>
                <a:ext uri="{FF2B5EF4-FFF2-40B4-BE49-F238E27FC236}">
                  <a16:creationId xmlns:a16="http://schemas.microsoft.com/office/drawing/2014/main" id="{749F7C53-34E8-4749-BE7A-87D4AB16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53">
              <a:extLst>
                <a:ext uri="{FF2B5EF4-FFF2-40B4-BE49-F238E27FC236}">
                  <a16:creationId xmlns:a16="http://schemas.microsoft.com/office/drawing/2014/main" id="{E5BDFD14-551C-49C6-B27A-08EB651AD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71F7DC4-06A5-41D7-94E6-C8BD776BF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0B99CC9C-15E5-4E8F-B8A5-FA0A57522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Rectangle 57">
            <a:extLst>
              <a:ext uri="{FF2B5EF4-FFF2-40B4-BE49-F238E27FC236}">
                <a16:creationId xmlns:a16="http://schemas.microsoft.com/office/drawing/2014/main" id="{F3856C81-415E-484F-93E4-C329F454D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a:extLst>
              <a:ext uri="{FF2B5EF4-FFF2-40B4-BE49-F238E27FC236}">
                <a16:creationId xmlns:a16="http://schemas.microsoft.com/office/drawing/2014/main" id="{CC95D42B-FBF3-4C81-8FD4-CBED235411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61" name="Straight Connector 60">
              <a:extLst>
                <a:ext uri="{FF2B5EF4-FFF2-40B4-BE49-F238E27FC236}">
                  <a16:creationId xmlns:a16="http://schemas.microsoft.com/office/drawing/2014/main" id="{F9A2762D-96C8-43A9-8FB4-B893A422FD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80D8D0F-A2C7-4629-B042-A99DF4CD1F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AA066E0-8819-4B74-B577-4F86B6ACB3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86822E5-6B0C-4271-AAEB-6E5B9AB9B8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66" name="Rectangle 65">
            <a:extLst>
              <a:ext uri="{FF2B5EF4-FFF2-40B4-BE49-F238E27FC236}">
                <a16:creationId xmlns:a16="http://schemas.microsoft.com/office/drawing/2014/main" id="{B29481A6-9A3B-4120-9C9D-8BD206C929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54E220D0-6FEB-4727-960C-B637712D71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69" name="Straight Connector 68">
              <a:extLst>
                <a:ext uri="{FF2B5EF4-FFF2-40B4-BE49-F238E27FC236}">
                  <a16:creationId xmlns:a16="http://schemas.microsoft.com/office/drawing/2014/main" id="{30854E48-F0D5-4C38-80CF-950BE37A8F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6529B87-72DD-45B8-89EC-6358F86785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A5B663B-04AC-4C76-A8D2-80D94C33A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BB4FF8E-FA13-4808-9658-DC67573F79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630936" y="803501"/>
            <a:ext cx="5107366" cy="5321960"/>
          </a:xfrm>
          <a:noFill/>
        </p:spPr>
        <p:txBody>
          <a:bodyPr anchor="t">
            <a:normAutofit/>
          </a:bodyPr>
          <a:lstStyle/>
          <a:p>
            <a:pPr algn="l"/>
            <a:r>
              <a:rPr lang="en-GB" sz="4800" dirty="0">
                <a:solidFill>
                  <a:schemeClr val="bg1"/>
                </a:solidFill>
                <a:latin typeface="Arial" panose="020B0604020202020204" pitchFamily="34" charset="0"/>
                <a:cs typeface="Arial" panose="020B0604020202020204" pitchFamily="34" charset="0"/>
              </a:rPr>
              <a:t>Highways Safety Hub</a:t>
            </a:r>
            <a:br>
              <a:rPr lang="en-GB" sz="4800" dirty="0">
                <a:solidFill>
                  <a:schemeClr val="bg1"/>
                </a:solidFill>
                <a:latin typeface="Arial" panose="020B0604020202020204" pitchFamily="34" charset="0"/>
                <a:cs typeface="Arial" panose="020B0604020202020204" pitchFamily="34" charset="0"/>
              </a:rPr>
            </a:br>
            <a:endParaRPr lang="en-GB" sz="4800"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143158" y="803501"/>
            <a:ext cx="5266365" cy="2197206"/>
          </a:xfrm>
          <a:noFill/>
        </p:spPr>
        <p:txBody>
          <a:bodyPr anchor="t">
            <a:normAutofit/>
          </a:bodyPr>
          <a:lstStyle/>
          <a:p>
            <a:pPr algn="l"/>
            <a:r>
              <a:rPr lang="en-GB" sz="3600" b="1" dirty="0">
                <a:solidFill>
                  <a:schemeClr val="bg1"/>
                </a:solidFill>
                <a:latin typeface="Arial" panose="020B0604020202020204" pitchFamily="34" charset="0"/>
                <a:cs typeface="Arial" panose="020B0604020202020204" pitchFamily="34" charset="0"/>
              </a:rPr>
              <a:t>Blue Star award ideas </a:t>
            </a:r>
          </a:p>
          <a:p>
            <a:pPr algn="l"/>
            <a:r>
              <a:rPr lang="en-GB" b="1" dirty="0">
                <a:solidFill>
                  <a:schemeClr val="bg1"/>
                </a:solidFill>
                <a:latin typeface="Arial" panose="020B0604020202020204" pitchFamily="34" charset="0"/>
                <a:cs typeface="Arial" panose="020B0604020202020204" pitchFamily="34" charset="0"/>
              </a:rPr>
              <a:t>This presentation includes a selection of innovative ideas / suggestions for improvement</a:t>
            </a:r>
          </a:p>
        </p:txBody>
      </p:sp>
      <p:grpSp>
        <p:nvGrpSpPr>
          <p:cNvPr id="74" name="Group 73">
            <a:extLst>
              <a:ext uri="{FF2B5EF4-FFF2-40B4-BE49-F238E27FC236}">
                <a16:creationId xmlns:a16="http://schemas.microsoft.com/office/drawing/2014/main" id="{1D788327-7D9D-4E47-846F-020A8F5E23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6009063" y="3282087"/>
            <a:ext cx="304800" cy="429768"/>
            <a:chOff x="215328" y="-46937"/>
            <a:chExt cx="304800" cy="2773841"/>
          </a:xfrm>
        </p:grpSpPr>
        <p:cxnSp>
          <p:nvCxnSpPr>
            <p:cNvPr id="75" name="Straight Connector 74">
              <a:extLst>
                <a:ext uri="{FF2B5EF4-FFF2-40B4-BE49-F238E27FC236}">
                  <a16:creationId xmlns:a16="http://schemas.microsoft.com/office/drawing/2014/main" id="{AB903337-D6B8-41EE-B6A3-4329C8D8E7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0D28A68-745E-44CC-A29E-0EB13A8442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B18D645-DE9C-49EB-85CC-C100857976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7BB3B1F-5029-47B9-B1A5-2469BF49D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D183F354-4718-4E74-8F44-9A722142AE2C}"/>
              </a:ext>
            </a:extLst>
          </p:cNvPr>
          <p:cNvPicPr>
            <a:picLocks noChangeAspect="1"/>
          </p:cNvPicPr>
          <p:nvPr/>
        </p:nvPicPr>
        <p:blipFill>
          <a:blip r:embed="rId2"/>
          <a:stretch>
            <a:fillRect/>
          </a:stretch>
        </p:blipFill>
        <p:spPr>
          <a:xfrm>
            <a:off x="6200654" y="2900214"/>
            <a:ext cx="4284000" cy="2880000"/>
          </a:xfrm>
          <a:prstGeom prst="rect">
            <a:avLst/>
          </a:prstGeom>
        </p:spPr>
      </p:pic>
    </p:spTree>
    <p:extLst>
      <p:ext uri="{BB962C8B-B14F-4D97-AF65-F5344CB8AC3E}">
        <p14:creationId xmlns:p14="http://schemas.microsoft.com/office/powerpoint/2010/main" val="4144456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B002 – Traffic management   </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lnSpc>
                <a:spcPct val="120000"/>
              </a:lnSpc>
              <a:spcBef>
                <a:spcPts val="600"/>
              </a:spcBef>
              <a:buNone/>
            </a:pPr>
            <a:r>
              <a:rPr lang="en-GB" sz="2000" dirty="0">
                <a:solidFill>
                  <a:schemeClr val="bg1"/>
                </a:solidFill>
                <a:latin typeface="Arial" panose="020B0604020202020204" pitchFamily="34" charset="0"/>
                <a:cs typeface="Arial" panose="020B0604020202020204" pitchFamily="34" charset="0"/>
              </a:rPr>
              <a:t>Traffic management:</a:t>
            </a:r>
          </a:p>
          <a:p>
            <a:pPr>
              <a:lnSpc>
                <a:spcPct val="120000"/>
              </a:lnSpc>
            </a:pPr>
            <a:r>
              <a:rPr lang="en-GB" sz="2000" dirty="0">
                <a:solidFill>
                  <a:srgbClr val="FFFFFF"/>
                </a:solidFill>
                <a:latin typeface="Arial" panose="020B0604020202020204" pitchFamily="34" charset="0"/>
                <a:cs typeface="Arial" panose="020B0604020202020204" pitchFamily="34" charset="0"/>
              </a:rPr>
              <a:t>Influencing Driver Behaviour at Roadworks, with VMS signs used to encourage good driving through the works and to provide general safety information / warnings.</a:t>
            </a:r>
          </a:p>
        </p:txBody>
      </p:sp>
      <p:pic>
        <p:nvPicPr>
          <p:cNvPr id="22" name="Picture 21">
            <a:extLst>
              <a:ext uri="{FF2B5EF4-FFF2-40B4-BE49-F238E27FC236}">
                <a16:creationId xmlns:a16="http://schemas.microsoft.com/office/drawing/2014/main" id="{7C954A4F-1883-405F-B9A2-5D88DE9E9AB5}"/>
              </a:ext>
            </a:extLst>
          </p:cNvPr>
          <p:cNvPicPr>
            <a:picLocks noChangeAspect="1"/>
          </p:cNvPicPr>
          <p:nvPr/>
        </p:nvPicPr>
        <p:blipFill>
          <a:blip r:embed="rId2"/>
          <a:stretch>
            <a:fillRect/>
          </a:stretch>
        </p:blipFill>
        <p:spPr>
          <a:xfrm>
            <a:off x="321724" y="2473950"/>
            <a:ext cx="3491218" cy="2628000"/>
          </a:xfrm>
          <a:prstGeom prst="rect">
            <a:avLst/>
          </a:prstGeom>
        </p:spPr>
      </p:pic>
      <p:pic>
        <p:nvPicPr>
          <p:cNvPr id="24" name="Picture 23">
            <a:extLst>
              <a:ext uri="{FF2B5EF4-FFF2-40B4-BE49-F238E27FC236}">
                <a16:creationId xmlns:a16="http://schemas.microsoft.com/office/drawing/2014/main" id="{A2BDFDF5-D15E-40C7-8F9D-BF4A206A7439}"/>
              </a:ext>
            </a:extLst>
          </p:cNvPr>
          <p:cNvPicPr>
            <a:picLocks noChangeAspect="1"/>
          </p:cNvPicPr>
          <p:nvPr/>
        </p:nvPicPr>
        <p:blipFill>
          <a:blip r:embed="rId3"/>
          <a:stretch>
            <a:fillRect/>
          </a:stretch>
        </p:blipFill>
        <p:spPr>
          <a:xfrm>
            <a:off x="3941460" y="2473950"/>
            <a:ext cx="3491218" cy="2628000"/>
          </a:xfrm>
          <a:prstGeom prst="rect">
            <a:avLst/>
          </a:prstGeom>
        </p:spPr>
      </p:pic>
    </p:spTree>
    <p:extLst>
      <p:ext uri="{BB962C8B-B14F-4D97-AF65-F5344CB8AC3E}">
        <p14:creationId xmlns:p14="http://schemas.microsoft.com/office/powerpoint/2010/main" val="3806942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B016 – Chapter 8 chevrons  </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fontScale="85000" lnSpcReduction="10000"/>
          </a:bodyPr>
          <a:lstStyle/>
          <a:p>
            <a:pPr>
              <a:lnSpc>
                <a:spcPct val="120000"/>
              </a:lnSpc>
            </a:pPr>
            <a:r>
              <a:rPr lang="en-GB" sz="2400" dirty="0">
                <a:solidFill>
                  <a:schemeClr val="bg1"/>
                </a:solidFill>
                <a:latin typeface="Arial" panose="020B0604020202020204" pitchFamily="34" charset="0"/>
                <a:cs typeface="Arial" panose="020B0604020202020204" pitchFamily="34" charset="0"/>
              </a:rPr>
              <a:t>Developed temporary signage to overcome the issue of the back of vehicles having non-metallic boots and bumpers</a:t>
            </a:r>
          </a:p>
          <a:p>
            <a:pPr>
              <a:lnSpc>
                <a:spcPct val="120000"/>
              </a:lnSpc>
              <a:spcAft>
                <a:spcPts val="1200"/>
              </a:spcAft>
            </a:pPr>
            <a:r>
              <a:rPr lang="en-GB" sz="2400" dirty="0">
                <a:solidFill>
                  <a:schemeClr val="bg1"/>
                </a:solidFill>
                <a:latin typeface="Arial" panose="020B0604020202020204" pitchFamily="34" charset="0"/>
                <a:cs typeface="Arial" panose="020B0604020202020204" pitchFamily="34" charset="0"/>
              </a:rPr>
              <a:t>They do not require placing of adhesive chevrons to the rear of the vehicles which can cause excessive costs for repairs from the hire and leasing companies upon return</a:t>
            </a:r>
          </a:p>
          <a:p>
            <a:pPr marL="0" indent="0">
              <a:buNone/>
            </a:pPr>
            <a:r>
              <a:rPr lang="fr-FR" sz="2400" dirty="0">
                <a:solidFill>
                  <a:srgbClr val="FFFFFF"/>
                </a:solidFill>
                <a:latin typeface="Arial" panose="020B0604020202020204" pitchFamily="34" charset="0"/>
                <a:cs typeface="Arial" panose="020B0604020202020204" pitchFamily="34" charset="0"/>
              </a:rPr>
              <a:t>	</a:t>
            </a:r>
            <a:endParaRPr lang="en-GB" sz="2400" dirty="0">
              <a:solidFill>
                <a:srgbClr val="FFFFFF"/>
              </a:solidFill>
              <a:latin typeface="Arial" panose="020B0604020202020204" pitchFamily="34" charset="0"/>
              <a:cs typeface="Arial" panose="020B0604020202020204" pitchFamily="34" charset="0"/>
            </a:endParaRPr>
          </a:p>
          <a:p>
            <a:endParaRPr lang="en-GB" sz="2400" dirty="0">
              <a:solidFill>
                <a:srgbClr val="FFFFFF"/>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95A9A55-FD30-44DE-904F-88C1453C9840}"/>
              </a:ext>
            </a:extLst>
          </p:cNvPr>
          <p:cNvPicPr>
            <a:picLocks noChangeAspect="1"/>
          </p:cNvPicPr>
          <p:nvPr/>
        </p:nvPicPr>
        <p:blipFill>
          <a:blip r:embed="rId2"/>
          <a:stretch>
            <a:fillRect/>
          </a:stretch>
        </p:blipFill>
        <p:spPr>
          <a:xfrm>
            <a:off x="1192717" y="2431534"/>
            <a:ext cx="5148814" cy="4068000"/>
          </a:xfrm>
          <a:prstGeom prst="rect">
            <a:avLst/>
          </a:prstGeom>
        </p:spPr>
      </p:pic>
    </p:spTree>
    <p:extLst>
      <p:ext uri="{BB962C8B-B14F-4D97-AF65-F5344CB8AC3E}">
        <p14:creationId xmlns:p14="http://schemas.microsoft.com/office/powerpoint/2010/main" val="1349200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B018 – TM Airlock  </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fontScale="85000" lnSpcReduction="10000"/>
          </a:bodyPr>
          <a:lstStyle/>
          <a:p>
            <a:pPr>
              <a:lnSpc>
                <a:spcPct val="120000"/>
              </a:lnSpc>
            </a:pPr>
            <a:r>
              <a:rPr lang="en-GB" sz="2400" dirty="0">
                <a:solidFill>
                  <a:schemeClr val="bg1"/>
                </a:solidFill>
                <a:latin typeface="Arial" panose="020B0604020202020204" pitchFamily="34" charset="0"/>
                <a:cs typeface="Arial" panose="020B0604020202020204" pitchFamily="34" charset="0"/>
              </a:rPr>
              <a:t>Provides a sterile area which permits the passage of people, vehicles and objects between two points via a series of gates which do not open simultaneously. </a:t>
            </a:r>
          </a:p>
          <a:p>
            <a:pPr>
              <a:lnSpc>
                <a:spcPct val="120000"/>
              </a:lnSpc>
            </a:pPr>
            <a:r>
              <a:rPr lang="en-GB" sz="2400" dirty="0">
                <a:solidFill>
                  <a:schemeClr val="bg1"/>
                </a:solidFill>
                <a:latin typeface="Arial" panose="020B0604020202020204" pitchFamily="34" charset="0"/>
                <a:cs typeface="Arial" panose="020B0604020202020204" pitchFamily="34" charset="0"/>
              </a:rPr>
              <a:t>It allows a gateman to control access and stop unauthorised breaches by the travelling public.</a:t>
            </a:r>
          </a:p>
          <a:p>
            <a:pPr>
              <a:lnSpc>
                <a:spcPct val="120000"/>
              </a:lnSpc>
            </a:pPr>
            <a:r>
              <a:rPr lang="en-GB" sz="2400" dirty="0">
                <a:solidFill>
                  <a:schemeClr val="bg1"/>
                </a:solidFill>
                <a:latin typeface="Arial" panose="020B0604020202020204" pitchFamily="34" charset="0"/>
                <a:cs typeface="Arial" panose="020B0604020202020204" pitchFamily="34" charset="0"/>
              </a:rPr>
              <a:t>This is achieved by holding them in the area between the two closures.</a:t>
            </a:r>
            <a:r>
              <a:rPr lang="fr-FR" sz="2400" dirty="0">
                <a:solidFill>
                  <a:srgbClr val="FFFFFF"/>
                </a:solidFill>
                <a:latin typeface="Arial" panose="020B0604020202020204" pitchFamily="34" charset="0"/>
                <a:cs typeface="Arial" panose="020B0604020202020204" pitchFamily="34" charset="0"/>
              </a:rPr>
              <a:t>	</a:t>
            </a:r>
            <a:endParaRPr lang="en-GB" sz="2400" dirty="0">
              <a:solidFill>
                <a:srgbClr val="FFFFFF"/>
              </a:solidFill>
              <a:latin typeface="Arial" panose="020B0604020202020204" pitchFamily="34" charset="0"/>
              <a:cs typeface="Arial" panose="020B0604020202020204" pitchFamily="34" charset="0"/>
            </a:endParaRPr>
          </a:p>
          <a:p>
            <a:endParaRPr lang="en-GB" sz="2400" dirty="0">
              <a:solidFill>
                <a:srgbClr val="FFFFFF"/>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1CE8337-8236-4F98-A76D-B1E004845E86}"/>
              </a:ext>
            </a:extLst>
          </p:cNvPr>
          <p:cNvPicPr>
            <a:picLocks noChangeAspect="1"/>
          </p:cNvPicPr>
          <p:nvPr/>
        </p:nvPicPr>
        <p:blipFill>
          <a:blip r:embed="rId2"/>
          <a:stretch>
            <a:fillRect/>
          </a:stretch>
        </p:blipFill>
        <p:spPr>
          <a:xfrm>
            <a:off x="259483" y="2845731"/>
            <a:ext cx="3507641" cy="1908000"/>
          </a:xfrm>
          <a:prstGeom prst="rect">
            <a:avLst/>
          </a:prstGeom>
        </p:spPr>
      </p:pic>
      <p:sp>
        <p:nvSpPr>
          <p:cNvPr id="8" name="Rectangle 7">
            <a:extLst>
              <a:ext uri="{FF2B5EF4-FFF2-40B4-BE49-F238E27FC236}">
                <a16:creationId xmlns:a16="http://schemas.microsoft.com/office/drawing/2014/main" id="{6B8F27BB-E761-4AE6-A41A-B24ABA1BBFA2}"/>
              </a:ext>
            </a:extLst>
          </p:cNvPr>
          <p:cNvSpPr/>
          <p:nvPr/>
        </p:nvSpPr>
        <p:spPr>
          <a:xfrm>
            <a:off x="294333" y="5443410"/>
            <a:ext cx="3441163" cy="923330"/>
          </a:xfrm>
          <a:prstGeom prst="rect">
            <a:avLst/>
          </a:prstGeom>
        </p:spPr>
        <p:txBody>
          <a:bodyPr wrap="square">
            <a:spAutoFit/>
          </a:bodyPr>
          <a:lstStyle/>
          <a:p>
            <a:r>
              <a:rPr lang="en-GB" dirty="0">
                <a:latin typeface="Arial" panose="020B0604020202020204" pitchFamily="34" charset="0"/>
              </a:rPr>
              <a:t>Automatic Gate Used to control Access at the Western end of the airlock</a:t>
            </a:r>
            <a:endParaRPr lang="en-GB" dirty="0"/>
          </a:p>
        </p:txBody>
      </p:sp>
      <p:pic>
        <p:nvPicPr>
          <p:cNvPr id="9" name="Picture 8">
            <a:extLst>
              <a:ext uri="{FF2B5EF4-FFF2-40B4-BE49-F238E27FC236}">
                <a16:creationId xmlns:a16="http://schemas.microsoft.com/office/drawing/2014/main" id="{D65B5FF2-6832-44F8-84F0-478016723538}"/>
              </a:ext>
            </a:extLst>
          </p:cNvPr>
          <p:cNvPicPr>
            <a:picLocks noChangeAspect="1"/>
          </p:cNvPicPr>
          <p:nvPr/>
        </p:nvPicPr>
        <p:blipFill>
          <a:blip r:embed="rId3"/>
          <a:stretch>
            <a:fillRect/>
          </a:stretch>
        </p:blipFill>
        <p:spPr>
          <a:xfrm>
            <a:off x="3973096" y="2481322"/>
            <a:ext cx="3419777" cy="2268000"/>
          </a:xfrm>
          <a:prstGeom prst="rect">
            <a:avLst/>
          </a:prstGeom>
        </p:spPr>
      </p:pic>
      <p:sp>
        <p:nvSpPr>
          <p:cNvPr id="11" name="Rectangle 10">
            <a:extLst>
              <a:ext uri="{FF2B5EF4-FFF2-40B4-BE49-F238E27FC236}">
                <a16:creationId xmlns:a16="http://schemas.microsoft.com/office/drawing/2014/main" id="{CCA2DB86-D29A-4801-946D-24C91E76EBE0}"/>
              </a:ext>
            </a:extLst>
          </p:cNvPr>
          <p:cNvSpPr/>
          <p:nvPr/>
        </p:nvSpPr>
        <p:spPr>
          <a:xfrm>
            <a:off x="3941468" y="5457572"/>
            <a:ext cx="3419777" cy="646331"/>
          </a:xfrm>
          <a:prstGeom prst="rect">
            <a:avLst/>
          </a:prstGeom>
        </p:spPr>
        <p:txBody>
          <a:bodyPr wrap="square">
            <a:spAutoFit/>
          </a:bodyPr>
          <a:lstStyle/>
          <a:p>
            <a:r>
              <a:rPr lang="en-GB" dirty="0">
                <a:latin typeface="Arial" panose="020B0604020202020204" pitchFamily="34" charset="0"/>
              </a:rPr>
              <a:t>Airlock Electronic Gate detail used at East End of Closure</a:t>
            </a:r>
            <a:endParaRPr lang="en-GB" dirty="0"/>
          </a:p>
        </p:txBody>
      </p:sp>
    </p:spTree>
    <p:extLst>
      <p:ext uri="{BB962C8B-B14F-4D97-AF65-F5344CB8AC3E}">
        <p14:creationId xmlns:p14="http://schemas.microsoft.com/office/powerpoint/2010/main" val="1625214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B021 – Readi-guard (RO) TM airlock gates  </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a:spcBef>
                <a:spcPts val="0"/>
              </a:spcBef>
              <a:spcAft>
                <a:spcPts val="1200"/>
              </a:spcAft>
            </a:pPr>
            <a:r>
              <a:rPr lang="en-GB" sz="2100" dirty="0">
                <a:solidFill>
                  <a:schemeClr val="bg1"/>
                </a:solidFill>
                <a:latin typeface="Arial" panose="020B0604020202020204" pitchFamily="34" charset="0"/>
                <a:cs typeface="Arial" panose="020B0604020202020204" pitchFamily="34" charset="0"/>
              </a:rPr>
              <a:t>During resurfacing works on a scheme, it was necessary to install full closures of the M11 Motorway which required closures of the slip roads. </a:t>
            </a:r>
          </a:p>
          <a:p>
            <a:pPr>
              <a:spcBef>
                <a:spcPts val="0"/>
              </a:spcBef>
              <a:spcAft>
                <a:spcPts val="1200"/>
              </a:spcAft>
            </a:pPr>
            <a:r>
              <a:rPr lang="en-GB" sz="2100" dirty="0">
                <a:solidFill>
                  <a:schemeClr val="bg1"/>
                </a:solidFill>
                <a:latin typeface="Arial" panose="020B0604020202020204" pitchFamily="34" charset="0"/>
                <a:cs typeface="Arial" panose="020B0604020202020204" pitchFamily="34" charset="0"/>
              </a:rPr>
              <a:t>Interserve TM utilised Readi-Guard remotely operated automated air lock gates at the closure points. </a:t>
            </a:r>
          </a:p>
          <a:p>
            <a:pPr>
              <a:spcBef>
                <a:spcPts val="0"/>
              </a:spcBef>
              <a:spcAft>
                <a:spcPts val="1200"/>
              </a:spcAft>
            </a:pPr>
            <a:r>
              <a:rPr lang="en-GB" sz="2100" dirty="0">
                <a:solidFill>
                  <a:schemeClr val="bg1"/>
                </a:solidFill>
                <a:latin typeface="Arial" panose="020B0604020202020204" pitchFamily="34" charset="0"/>
                <a:cs typeface="Arial" panose="020B0604020202020204" pitchFamily="34" charset="0"/>
              </a:rPr>
              <a:t>These barriers are powered by 12V battery so no mains power required.</a:t>
            </a:r>
            <a:r>
              <a:rPr lang="fr-FR" sz="2400" dirty="0">
                <a:solidFill>
                  <a:srgbClr val="FFFFFF"/>
                </a:solidFill>
                <a:latin typeface="Arial" panose="020B0604020202020204" pitchFamily="34" charset="0"/>
                <a:cs typeface="Arial" panose="020B0604020202020204" pitchFamily="34" charset="0"/>
              </a:rPr>
              <a:t>	</a:t>
            </a:r>
            <a:endParaRPr lang="en-GB" sz="2400" dirty="0">
              <a:solidFill>
                <a:srgbClr val="FFFFFF"/>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4146A35-0066-4B0D-9496-4F580C1C175E}"/>
              </a:ext>
            </a:extLst>
          </p:cNvPr>
          <p:cNvPicPr>
            <a:picLocks noChangeAspect="1"/>
          </p:cNvPicPr>
          <p:nvPr/>
        </p:nvPicPr>
        <p:blipFill>
          <a:blip r:embed="rId2"/>
          <a:stretch>
            <a:fillRect/>
          </a:stretch>
        </p:blipFill>
        <p:spPr>
          <a:xfrm>
            <a:off x="884589" y="2479027"/>
            <a:ext cx="5873521" cy="4032000"/>
          </a:xfrm>
          <a:prstGeom prst="rect">
            <a:avLst/>
          </a:prstGeom>
        </p:spPr>
      </p:pic>
    </p:spTree>
    <p:extLst>
      <p:ext uri="{BB962C8B-B14F-4D97-AF65-F5344CB8AC3E}">
        <p14:creationId xmlns:p14="http://schemas.microsoft.com/office/powerpoint/2010/main" val="698080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rgbClr val="FFFFFF"/>
                </a:solidFill>
                <a:latin typeface="Arial" panose="020B0604020202020204" pitchFamily="34" charset="0"/>
                <a:cs typeface="Arial" panose="020B0604020202020204" pitchFamily="34" charset="0"/>
              </a:rPr>
              <a:t>B029 – Vehicle payload and weights sheet  </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a:lnSpc>
                <a:spcPct val="100000"/>
              </a:lnSpc>
              <a:spcAft>
                <a:spcPts val="1200"/>
              </a:spcAft>
            </a:pPr>
            <a:r>
              <a:rPr lang="en-GB" sz="1800" dirty="0">
                <a:solidFill>
                  <a:srgbClr val="FFFFFF"/>
                </a:solidFill>
                <a:latin typeface="Arial" panose="020B0604020202020204" pitchFamily="34" charset="0"/>
                <a:cs typeface="Arial" panose="020B0604020202020204" pitchFamily="34" charset="0"/>
              </a:rPr>
              <a:t>Information sheet that provides clear information of accurate vehicle payloads with additional information of the weights of general materials that are transported on site	</a:t>
            </a:r>
            <a:r>
              <a:rPr lang="fr-FR" sz="2400" dirty="0">
                <a:solidFill>
                  <a:srgbClr val="FFFFFF"/>
                </a:solidFill>
                <a:latin typeface="Arial" panose="020B0604020202020204" pitchFamily="34" charset="0"/>
                <a:cs typeface="Arial" panose="020B0604020202020204" pitchFamily="34" charset="0"/>
              </a:rPr>
              <a:t>	</a:t>
            </a:r>
            <a:endParaRPr lang="en-GB" sz="2400" dirty="0">
              <a:solidFill>
                <a:srgbClr val="FFFFFF"/>
              </a:solidFill>
              <a:latin typeface="Arial" panose="020B0604020202020204" pitchFamily="34" charset="0"/>
              <a:cs typeface="Arial" panose="020B0604020202020204" pitchFamily="34" charset="0"/>
            </a:endParaRPr>
          </a:p>
          <a:p>
            <a:endParaRPr lang="en-GB" sz="2400" dirty="0">
              <a:solidFill>
                <a:srgbClr val="FFFFFF"/>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714E4E3-8F94-4FC6-A39A-1840F887B745}"/>
              </a:ext>
            </a:extLst>
          </p:cNvPr>
          <p:cNvPicPr>
            <a:picLocks noChangeAspect="1"/>
          </p:cNvPicPr>
          <p:nvPr/>
        </p:nvPicPr>
        <p:blipFill>
          <a:blip r:embed="rId2"/>
          <a:stretch>
            <a:fillRect/>
          </a:stretch>
        </p:blipFill>
        <p:spPr>
          <a:xfrm>
            <a:off x="1198819" y="2454900"/>
            <a:ext cx="5485297" cy="4104000"/>
          </a:xfrm>
          <a:prstGeom prst="rect">
            <a:avLst/>
          </a:prstGeom>
        </p:spPr>
      </p:pic>
    </p:spTree>
    <p:extLst>
      <p:ext uri="{BB962C8B-B14F-4D97-AF65-F5344CB8AC3E}">
        <p14:creationId xmlns:p14="http://schemas.microsoft.com/office/powerpoint/2010/main" val="3169239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B042 – Body Cams</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Autofit/>
          </a:bodyPr>
          <a:lstStyle/>
          <a:p>
            <a:pPr marL="0" indent="0">
              <a:lnSpc>
                <a:spcPct val="100000"/>
              </a:lnSpc>
              <a:spcBef>
                <a:spcPts val="0"/>
              </a:spcBef>
              <a:spcAft>
                <a:spcPts val="1200"/>
              </a:spcAft>
              <a:buNone/>
            </a:pPr>
            <a:r>
              <a:rPr lang="en-GB" sz="2000" dirty="0">
                <a:solidFill>
                  <a:schemeClr val="bg1">
                    <a:lumMod val="95000"/>
                  </a:schemeClr>
                </a:solidFill>
                <a:latin typeface="Arial" panose="020B0604020202020204" pitchFamily="34" charset="0"/>
                <a:cs typeface="Arial" panose="020B0604020202020204" pitchFamily="34" charset="0"/>
              </a:rPr>
              <a:t>Traffic management – </a:t>
            </a:r>
          </a:p>
          <a:p>
            <a:pPr>
              <a:lnSpc>
                <a:spcPct val="100000"/>
              </a:lnSpc>
              <a:spcBef>
                <a:spcPts val="0"/>
              </a:spcBef>
              <a:spcAft>
                <a:spcPts val="1200"/>
              </a:spcAft>
            </a:pPr>
            <a:r>
              <a:rPr lang="en-GB" sz="2000" dirty="0">
                <a:solidFill>
                  <a:schemeClr val="bg1">
                    <a:lumMod val="95000"/>
                  </a:schemeClr>
                </a:solidFill>
                <a:latin typeface="Arial" panose="020B0604020202020204" pitchFamily="34" charset="0"/>
                <a:cs typeface="Arial" panose="020B0604020202020204" pitchFamily="34" charset="0"/>
              </a:rPr>
              <a:t>Body cams worn by gatemen who control access to the site when night time closures are installed, which promotes a good public interface and evidence in the case of dispute with MOP’s. </a:t>
            </a:r>
          </a:p>
          <a:p>
            <a:pPr>
              <a:lnSpc>
                <a:spcPct val="100000"/>
              </a:lnSpc>
              <a:spcBef>
                <a:spcPts val="0"/>
              </a:spcBef>
              <a:spcAft>
                <a:spcPts val="1200"/>
              </a:spcAft>
            </a:pPr>
            <a:r>
              <a:rPr lang="en-GB" sz="2000" dirty="0">
                <a:solidFill>
                  <a:schemeClr val="bg1">
                    <a:lumMod val="95000"/>
                  </a:schemeClr>
                </a:solidFill>
                <a:latin typeface="Arial" panose="020B0604020202020204" pitchFamily="34" charset="0"/>
                <a:cs typeface="Arial" panose="020B0604020202020204" pitchFamily="34" charset="0"/>
              </a:rPr>
              <a:t>Working with the local truck stop, the site offered free quick 10 minute health checks for the HGV drivers who use the new road. </a:t>
            </a:r>
          </a:p>
        </p:txBody>
      </p:sp>
      <p:sp>
        <p:nvSpPr>
          <p:cNvPr id="8" name="Rectangle 7">
            <a:extLst>
              <a:ext uri="{FF2B5EF4-FFF2-40B4-BE49-F238E27FC236}">
                <a16:creationId xmlns:a16="http://schemas.microsoft.com/office/drawing/2014/main" id="{A1E19788-3C57-413A-AAD6-3D059938B9F9}"/>
              </a:ext>
            </a:extLst>
          </p:cNvPr>
          <p:cNvSpPr/>
          <p:nvPr/>
        </p:nvSpPr>
        <p:spPr>
          <a:xfrm>
            <a:off x="2173446" y="3948949"/>
            <a:ext cx="3361700" cy="369332"/>
          </a:xfrm>
          <a:prstGeom prst="rect">
            <a:avLst/>
          </a:prstGeom>
        </p:spPr>
        <p:txBody>
          <a:bodyPr wrap="square">
            <a:spAutoFit/>
          </a:bodyPr>
          <a:lstStyle/>
          <a:p>
            <a:pPr algn="ctr"/>
            <a:r>
              <a:rPr lang="en-GB" dirty="0">
                <a:latin typeface="Arial" panose="020B0604020202020204" pitchFamily="34" charset="0"/>
                <a:ea typeface="Times New Roman" panose="02020603050405020304" pitchFamily="18" charset="0"/>
              </a:rPr>
              <a:t>No photo available </a:t>
            </a:r>
            <a:endParaRPr lang="en-GB" dirty="0"/>
          </a:p>
        </p:txBody>
      </p:sp>
    </p:spTree>
    <p:extLst>
      <p:ext uri="{BB962C8B-B14F-4D97-AF65-F5344CB8AC3E}">
        <p14:creationId xmlns:p14="http://schemas.microsoft.com/office/powerpoint/2010/main" val="442282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B047 – Works Access Gate (WAG)</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lnSpcReduction="10000"/>
          </a:bodyPr>
          <a:lstStyle/>
          <a:p>
            <a:pPr>
              <a:lnSpc>
                <a:spcPct val="120000"/>
              </a:lnSpc>
              <a:spcBef>
                <a:spcPts val="0"/>
              </a:spcBef>
              <a:spcAft>
                <a:spcPts val="600"/>
              </a:spcAft>
            </a:pPr>
            <a:r>
              <a:rPr lang="en-GB" sz="2000" dirty="0">
                <a:solidFill>
                  <a:schemeClr val="bg1">
                    <a:lumMod val="95000"/>
                  </a:schemeClr>
                </a:solidFill>
                <a:latin typeface="Arial" panose="020B0604020202020204" pitchFamily="34" charset="0"/>
                <a:cs typeface="Arial" panose="020B0604020202020204" pitchFamily="34" charset="0"/>
              </a:rPr>
              <a:t>WAG for closing site access and exits – </a:t>
            </a:r>
          </a:p>
          <a:p>
            <a:pPr>
              <a:lnSpc>
                <a:spcPct val="120000"/>
              </a:lnSpc>
              <a:spcBef>
                <a:spcPts val="0"/>
              </a:spcBef>
              <a:spcAft>
                <a:spcPts val="600"/>
              </a:spcAft>
            </a:pPr>
            <a:r>
              <a:rPr lang="en-GB" sz="2000" dirty="0">
                <a:solidFill>
                  <a:schemeClr val="bg1">
                    <a:lumMod val="95000"/>
                  </a:schemeClr>
                </a:solidFill>
                <a:latin typeface="Arial" panose="020B0604020202020204" pitchFamily="34" charset="0"/>
                <a:cs typeface="Arial" panose="020B0604020202020204" pitchFamily="34" charset="0"/>
              </a:rPr>
              <a:t>Based on Asset’s Solarguard temporary barrier system, it can be moved and positioned manually by “jacking” the system up on to fixed trolley types wheels, allowing the system to be moved in and out of place at any works access / exit point, without affecting the traffic flows (lane closures).</a:t>
            </a:r>
            <a:endParaRPr lang="en-GB" sz="1600" dirty="0">
              <a:solidFill>
                <a:srgbClr val="FFFFFF"/>
              </a:solidFill>
              <a:latin typeface="Arial" panose="020B0604020202020204" pitchFamily="34" charset="0"/>
              <a:cs typeface="Arial" panose="020B0604020202020204" pitchFamily="34" charset="0"/>
            </a:endParaRPr>
          </a:p>
          <a:p>
            <a:pPr>
              <a:lnSpc>
                <a:spcPct val="120000"/>
              </a:lnSpc>
              <a:spcBef>
                <a:spcPts val="0"/>
              </a:spcBef>
              <a:spcAft>
                <a:spcPts val="600"/>
              </a:spcAft>
            </a:pPr>
            <a:endParaRPr lang="en-GB" sz="2000" dirty="0">
              <a:solidFill>
                <a:srgbClr val="FFFFFF"/>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9657438-EACC-44A9-B1B2-032B046FC597}"/>
              </a:ext>
            </a:extLst>
          </p:cNvPr>
          <p:cNvPicPr>
            <a:picLocks noChangeAspect="1"/>
          </p:cNvPicPr>
          <p:nvPr/>
        </p:nvPicPr>
        <p:blipFill>
          <a:blip r:embed="rId2"/>
          <a:stretch>
            <a:fillRect/>
          </a:stretch>
        </p:blipFill>
        <p:spPr>
          <a:xfrm>
            <a:off x="357174" y="2454900"/>
            <a:ext cx="3409950" cy="2200275"/>
          </a:xfrm>
          <a:prstGeom prst="rect">
            <a:avLst/>
          </a:prstGeom>
        </p:spPr>
      </p:pic>
      <p:pic>
        <p:nvPicPr>
          <p:cNvPr id="9" name="Picture 8">
            <a:extLst>
              <a:ext uri="{FF2B5EF4-FFF2-40B4-BE49-F238E27FC236}">
                <a16:creationId xmlns:a16="http://schemas.microsoft.com/office/drawing/2014/main" id="{426EFE6D-D8BF-489A-A6E9-3371FD7D7254}"/>
              </a:ext>
            </a:extLst>
          </p:cNvPr>
          <p:cNvPicPr>
            <a:picLocks noChangeAspect="1"/>
          </p:cNvPicPr>
          <p:nvPr/>
        </p:nvPicPr>
        <p:blipFill>
          <a:blip r:embed="rId3"/>
          <a:stretch>
            <a:fillRect/>
          </a:stretch>
        </p:blipFill>
        <p:spPr>
          <a:xfrm>
            <a:off x="3961689" y="2454899"/>
            <a:ext cx="3413546" cy="2520000"/>
          </a:xfrm>
          <a:prstGeom prst="rect">
            <a:avLst/>
          </a:prstGeom>
        </p:spPr>
      </p:pic>
      <p:sp>
        <p:nvSpPr>
          <p:cNvPr id="11" name="Rectangle 10">
            <a:extLst>
              <a:ext uri="{FF2B5EF4-FFF2-40B4-BE49-F238E27FC236}">
                <a16:creationId xmlns:a16="http://schemas.microsoft.com/office/drawing/2014/main" id="{806F9946-32BA-41F4-86EC-BA2BC9995AC7}"/>
              </a:ext>
            </a:extLst>
          </p:cNvPr>
          <p:cNvSpPr/>
          <p:nvPr/>
        </p:nvSpPr>
        <p:spPr>
          <a:xfrm>
            <a:off x="357175" y="5410498"/>
            <a:ext cx="3409950" cy="646331"/>
          </a:xfrm>
          <a:prstGeom prst="rect">
            <a:avLst/>
          </a:prstGeom>
        </p:spPr>
        <p:txBody>
          <a:bodyPr wrap="square">
            <a:spAutoFit/>
          </a:bodyPr>
          <a:lstStyle/>
          <a:p>
            <a:r>
              <a:rPr lang="en-GB" dirty="0">
                <a:latin typeface="Arial" panose="020B0604020202020204" pitchFamily="34" charset="0"/>
              </a:rPr>
              <a:t>Works Access Gate (WAG) system</a:t>
            </a:r>
            <a:endParaRPr lang="en-GB" dirty="0"/>
          </a:p>
        </p:txBody>
      </p:sp>
      <p:sp>
        <p:nvSpPr>
          <p:cNvPr id="13" name="Rectangle 12">
            <a:extLst>
              <a:ext uri="{FF2B5EF4-FFF2-40B4-BE49-F238E27FC236}">
                <a16:creationId xmlns:a16="http://schemas.microsoft.com/office/drawing/2014/main" id="{816CFF7C-1151-4D9B-9E7E-078E268793E9}"/>
              </a:ext>
            </a:extLst>
          </p:cNvPr>
          <p:cNvSpPr/>
          <p:nvPr/>
        </p:nvSpPr>
        <p:spPr>
          <a:xfrm>
            <a:off x="3962499" y="5416150"/>
            <a:ext cx="3412736" cy="646331"/>
          </a:xfrm>
          <a:prstGeom prst="rect">
            <a:avLst/>
          </a:prstGeom>
        </p:spPr>
        <p:txBody>
          <a:bodyPr wrap="square">
            <a:spAutoFit/>
          </a:bodyPr>
          <a:lstStyle/>
          <a:p>
            <a:r>
              <a:rPr lang="en-GB" dirty="0">
                <a:latin typeface="Arial" panose="020B0604020202020204" pitchFamily="34" charset="0"/>
              </a:rPr>
              <a:t>Towing bar for pulling WAG into position</a:t>
            </a:r>
            <a:endParaRPr lang="en-GB" dirty="0"/>
          </a:p>
        </p:txBody>
      </p:sp>
    </p:spTree>
    <p:extLst>
      <p:ext uri="{BB962C8B-B14F-4D97-AF65-F5344CB8AC3E}">
        <p14:creationId xmlns:p14="http://schemas.microsoft.com/office/powerpoint/2010/main" val="1334738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B054 – Vest and safety helmet lights </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lnSpc>
                <a:spcPct val="100000"/>
              </a:lnSpc>
              <a:spcBef>
                <a:spcPts val="0"/>
              </a:spcBef>
              <a:spcAft>
                <a:spcPts val="1200"/>
              </a:spcAft>
              <a:buNone/>
            </a:pPr>
            <a:r>
              <a:rPr lang="en-GB" sz="2000" dirty="0">
                <a:solidFill>
                  <a:schemeClr val="bg1">
                    <a:lumMod val="95000"/>
                  </a:schemeClr>
                </a:solidFill>
                <a:latin typeface="Arial" panose="020B0604020202020204" pitchFamily="34" charset="0"/>
                <a:cs typeface="Arial" panose="020B0604020202020204" pitchFamily="34" charset="0"/>
              </a:rPr>
              <a:t>Improvements to the quality of PPE has included</a:t>
            </a:r>
          </a:p>
          <a:p>
            <a:pPr marL="342900" indent="-342900">
              <a:lnSpc>
                <a:spcPct val="100000"/>
              </a:lnSpc>
              <a:spcBef>
                <a:spcPts val="0"/>
              </a:spcBef>
              <a:spcAft>
                <a:spcPts val="1200"/>
              </a:spcAft>
              <a:buFont typeface="+mj-lt"/>
              <a:buAutoNum type="arabicPeriod"/>
            </a:pPr>
            <a:r>
              <a:rPr lang="en-GB" sz="2000" dirty="0">
                <a:solidFill>
                  <a:schemeClr val="bg1">
                    <a:lumMod val="95000"/>
                  </a:schemeClr>
                </a:solidFill>
                <a:latin typeface="Arial" panose="020B0604020202020204" pitchFamily="34" charset="0"/>
                <a:cs typeface="Arial" panose="020B0604020202020204" pitchFamily="34" charset="0"/>
              </a:rPr>
              <a:t>A light vest to improve visibility of night workers, </a:t>
            </a:r>
          </a:p>
          <a:p>
            <a:pPr marL="342900" indent="-342900">
              <a:lnSpc>
                <a:spcPct val="100000"/>
              </a:lnSpc>
              <a:spcBef>
                <a:spcPts val="0"/>
              </a:spcBef>
              <a:spcAft>
                <a:spcPts val="1200"/>
              </a:spcAft>
              <a:buFont typeface="+mj-lt"/>
              <a:buAutoNum type="arabicPeriod"/>
            </a:pPr>
            <a:r>
              <a:rPr lang="en-GB" sz="2000" dirty="0">
                <a:solidFill>
                  <a:schemeClr val="bg1">
                    <a:lumMod val="95000"/>
                  </a:schemeClr>
                </a:solidFill>
                <a:latin typeface="Arial" panose="020B0604020202020204" pitchFamily="34" charset="0"/>
                <a:cs typeface="Arial" panose="020B0604020202020204" pitchFamily="34" charset="0"/>
              </a:rPr>
              <a:t>LED and fibre optic helmet light to ensure black helmets are visible at night,</a:t>
            </a:r>
          </a:p>
          <a:p>
            <a:pPr marL="342900" indent="-342900">
              <a:lnSpc>
                <a:spcPct val="100000"/>
              </a:lnSpc>
              <a:spcBef>
                <a:spcPts val="0"/>
              </a:spcBef>
              <a:spcAft>
                <a:spcPts val="1200"/>
              </a:spcAft>
              <a:buFont typeface="+mj-lt"/>
              <a:buAutoNum type="arabicPeriod"/>
            </a:pPr>
            <a:r>
              <a:rPr lang="en-GB" sz="2000" dirty="0">
                <a:solidFill>
                  <a:schemeClr val="bg1">
                    <a:lumMod val="95000"/>
                  </a:schemeClr>
                </a:solidFill>
                <a:latin typeface="Arial" panose="020B0604020202020204" pitchFamily="34" charset="0"/>
                <a:cs typeface="Arial" panose="020B0604020202020204" pitchFamily="34" charset="0"/>
              </a:rPr>
              <a:t>High visibility arm band to identify banksmen</a:t>
            </a:r>
            <a:endParaRPr lang="en-GB" sz="2000" dirty="0">
              <a:solidFill>
                <a:srgbClr val="FFFFFF"/>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8A8322B-F363-4579-8BAD-BE0913858AC1}"/>
              </a:ext>
            </a:extLst>
          </p:cNvPr>
          <p:cNvPicPr>
            <a:picLocks noChangeAspect="1"/>
          </p:cNvPicPr>
          <p:nvPr/>
        </p:nvPicPr>
        <p:blipFill>
          <a:blip r:embed="rId2"/>
          <a:stretch>
            <a:fillRect/>
          </a:stretch>
        </p:blipFill>
        <p:spPr>
          <a:xfrm>
            <a:off x="329173" y="2454900"/>
            <a:ext cx="3430294" cy="3132000"/>
          </a:xfrm>
          <a:prstGeom prst="rect">
            <a:avLst/>
          </a:prstGeom>
        </p:spPr>
      </p:pic>
      <p:pic>
        <p:nvPicPr>
          <p:cNvPr id="9" name="Picture 8">
            <a:extLst>
              <a:ext uri="{FF2B5EF4-FFF2-40B4-BE49-F238E27FC236}">
                <a16:creationId xmlns:a16="http://schemas.microsoft.com/office/drawing/2014/main" id="{57D05D6A-C07B-4308-8F9B-CD844BD62750}"/>
              </a:ext>
            </a:extLst>
          </p:cNvPr>
          <p:cNvPicPr>
            <a:picLocks noChangeAspect="1"/>
          </p:cNvPicPr>
          <p:nvPr/>
        </p:nvPicPr>
        <p:blipFill>
          <a:blip r:embed="rId3"/>
          <a:stretch>
            <a:fillRect/>
          </a:stretch>
        </p:blipFill>
        <p:spPr>
          <a:xfrm>
            <a:off x="3934581" y="2454900"/>
            <a:ext cx="3448050" cy="2609850"/>
          </a:xfrm>
          <a:prstGeom prst="rect">
            <a:avLst/>
          </a:prstGeom>
        </p:spPr>
      </p:pic>
      <p:pic>
        <p:nvPicPr>
          <p:cNvPr id="13" name="Picture 12">
            <a:extLst>
              <a:ext uri="{FF2B5EF4-FFF2-40B4-BE49-F238E27FC236}">
                <a16:creationId xmlns:a16="http://schemas.microsoft.com/office/drawing/2014/main" id="{672EB6CE-1958-44E0-9062-3A14822AC0E0}"/>
              </a:ext>
            </a:extLst>
          </p:cNvPr>
          <p:cNvPicPr>
            <a:picLocks noChangeAspect="1"/>
          </p:cNvPicPr>
          <p:nvPr/>
        </p:nvPicPr>
        <p:blipFill>
          <a:blip r:embed="rId4"/>
          <a:stretch>
            <a:fillRect/>
          </a:stretch>
        </p:blipFill>
        <p:spPr>
          <a:xfrm>
            <a:off x="4032579" y="4632900"/>
            <a:ext cx="3240404" cy="1908000"/>
          </a:xfrm>
          <a:prstGeom prst="rect">
            <a:avLst/>
          </a:prstGeom>
        </p:spPr>
      </p:pic>
    </p:spTree>
    <p:extLst>
      <p:ext uri="{BB962C8B-B14F-4D97-AF65-F5344CB8AC3E}">
        <p14:creationId xmlns:p14="http://schemas.microsoft.com/office/powerpoint/2010/main" val="865784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B055 – </a:t>
            </a:r>
            <a:r>
              <a:rPr lang="en-GB" dirty="0">
                <a:solidFill>
                  <a:schemeClr val="bg1">
                    <a:lumMod val="95000"/>
                  </a:schemeClr>
                </a:solidFill>
                <a:latin typeface="Arial" panose="020B0604020202020204" pitchFamily="34" charset="0"/>
                <a:cs typeface="Arial" panose="020B0604020202020204" pitchFamily="34" charset="0"/>
              </a:rPr>
              <a:t>360° cameras fitted to TM vehicles </a:t>
            </a:r>
            <a:r>
              <a:rPr lang="en-GB" dirty="0">
                <a:solidFill>
                  <a:schemeClr val="bg1"/>
                </a:solidFill>
                <a:latin typeface="Arial" panose="020B0604020202020204" pitchFamily="34" charset="0"/>
                <a:cs typeface="Arial" panose="020B0604020202020204" pitchFamily="34" charset="0"/>
              </a:rPr>
              <a:t> </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lnSpc>
                <a:spcPct val="100000"/>
              </a:lnSpc>
              <a:spcBef>
                <a:spcPts val="0"/>
              </a:spcBef>
              <a:spcAft>
                <a:spcPts val="1200"/>
              </a:spcAft>
              <a:buNone/>
            </a:pPr>
            <a:r>
              <a:rPr lang="en-GB" sz="2000" dirty="0">
                <a:solidFill>
                  <a:schemeClr val="bg1">
                    <a:lumMod val="95000"/>
                  </a:schemeClr>
                </a:solidFill>
                <a:latin typeface="Arial" panose="020B0604020202020204" pitchFamily="34" charset="0"/>
                <a:cs typeface="Arial" panose="020B0604020202020204" pitchFamily="34" charset="0"/>
              </a:rPr>
              <a:t>360° cameras fitted to TM vehicles provide real time images whilst they are working on site. </a:t>
            </a:r>
          </a:p>
          <a:p>
            <a:pPr marL="0" indent="0">
              <a:lnSpc>
                <a:spcPct val="100000"/>
              </a:lnSpc>
              <a:spcBef>
                <a:spcPts val="0"/>
              </a:spcBef>
              <a:spcAft>
                <a:spcPts val="1200"/>
              </a:spcAft>
              <a:buNone/>
            </a:pPr>
            <a:r>
              <a:rPr lang="en-GB" sz="2000" dirty="0">
                <a:solidFill>
                  <a:schemeClr val="bg1">
                    <a:lumMod val="95000"/>
                  </a:schemeClr>
                </a:solidFill>
                <a:latin typeface="Arial" panose="020B0604020202020204" pitchFamily="34" charset="0"/>
                <a:cs typeface="Arial" panose="020B0604020202020204" pitchFamily="34" charset="0"/>
              </a:rPr>
              <a:t>These live images can be reviewed at any computer screen connected to the internet, these lives feds can be viewed via mobile devises and desk top computers.</a:t>
            </a:r>
            <a:endParaRPr lang="en-GB" sz="2000" dirty="0">
              <a:solidFill>
                <a:srgbClr val="FFFFFF"/>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DFFE421-9511-417C-90FE-35ABF7774C66}"/>
              </a:ext>
            </a:extLst>
          </p:cNvPr>
          <p:cNvPicPr>
            <a:picLocks noChangeAspect="1"/>
          </p:cNvPicPr>
          <p:nvPr/>
        </p:nvPicPr>
        <p:blipFill>
          <a:blip r:embed="rId2"/>
          <a:stretch>
            <a:fillRect/>
          </a:stretch>
        </p:blipFill>
        <p:spPr>
          <a:xfrm>
            <a:off x="329182" y="2454900"/>
            <a:ext cx="3437941" cy="2949597"/>
          </a:xfrm>
          <a:prstGeom prst="rect">
            <a:avLst/>
          </a:prstGeom>
        </p:spPr>
      </p:pic>
      <p:pic>
        <p:nvPicPr>
          <p:cNvPr id="8" name="Picture 7">
            <a:extLst>
              <a:ext uri="{FF2B5EF4-FFF2-40B4-BE49-F238E27FC236}">
                <a16:creationId xmlns:a16="http://schemas.microsoft.com/office/drawing/2014/main" id="{6726DBD6-96E9-4CB4-B433-BE39E1FFAE25}"/>
              </a:ext>
            </a:extLst>
          </p:cNvPr>
          <p:cNvPicPr>
            <a:picLocks noChangeAspect="1"/>
          </p:cNvPicPr>
          <p:nvPr/>
        </p:nvPicPr>
        <p:blipFill>
          <a:blip r:embed="rId3"/>
          <a:stretch>
            <a:fillRect/>
          </a:stretch>
        </p:blipFill>
        <p:spPr>
          <a:xfrm>
            <a:off x="327546" y="4242740"/>
            <a:ext cx="3458535" cy="2124000"/>
          </a:xfrm>
          <a:prstGeom prst="rect">
            <a:avLst/>
          </a:prstGeom>
        </p:spPr>
      </p:pic>
      <p:pic>
        <p:nvPicPr>
          <p:cNvPr id="15" name="Picture 14">
            <a:extLst>
              <a:ext uri="{FF2B5EF4-FFF2-40B4-BE49-F238E27FC236}">
                <a16:creationId xmlns:a16="http://schemas.microsoft.com/office/drawing/2014/main" id="{485F3149-4B2B-4663-B7BC-76DF2BD2135D}"/>
              </a:ext>
            </a:extLst>
          </p:cNvPr>
          <p:cNvPicPr>
            <a:picLocks noChangeAspect="1"/>
          </p:cNvPicPr>
          <p:nvPr/>
        </p:nvPicPr>
        <p:blipFill rotWithShape="1">
          <a:blip r:embed="rId4"/>
          <a:srcRect r="677" b="7087"/>
          <a:stretch/>
        </p:blipFill>
        <p:spPr>
          <a:xfrm>
            <a:off x="4109097" y="4242740"/>
            <a:ext cx="3008453" cy="2124000"/>
          </a:xfrm>
          <a:prstGeom prst="rect">
            <a:avLst/>
          </a:prstGeom>
        </p:spPr>
      </p:pic>
      <p:pic>
        <p:nvPicPr>
          <p:cNvPr id="18" name="Picture 17">
            <a:extLst>
              <a:ext uri="{FF2B5EF4-FFF2-40B4-BE49-F238E27FC236}">
                <a16:creationId xmlns:a16="http://schemas.microsoft.com/office/drawing/2014/main" id="{B1C77A06-4E6E-47AF-8EC1-79B390FAB1A8}"/>
              </a:ext>
            </a:extLst>
          </p:cNvPr>
          <p:cNvPicPr>
            <a:picLocks noChangeAspect="1"/>
          </p:cNvPicPr>
          <p:nvPr/>
        </p:nvPicPr>
        <p:blipFill>
          <a:blip r:embed="rId5"/>
          <a:stretch>
            <a:fillRect/>
          </a:stretch>
        </p:blipFill>
        <p:spPr>
          <a:xfrm>
            <a:off x="4145750" y="2290115"/>
            <a:ext cx="2971800" cy="1952625"/>
          </a:xfrm>
          <a:prstGeom prst="rect">
            <a:avLst/>
          </a:prstGeom>
        </p:spPr>
      </p:pic>
    </p:spTree>
    <p:extLst>
      <p:ext uri="{BB962C8B-B14F-4D97-AF65-F5344CB8AC3E}">
        <p14:creationId xmlns:p14="http://schemas.microsoft.com/office/powerpoint/2010/main" val="2495495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B056 – </a:t>
            </a:r>
            <a:r>
              <a:rPr lang="en-GB" dirty="0">
                <a:solidFill>
                  <a:schemeClr val="bg1">
                    <a:lumMod val="95000"/>
                  </a:schemeClr>
                </a:solidFill>
                <a:latin typeface="Arial" panose="020B0604020202020204" pitchFamily="34" charset="0"/>
                <a:cs typeface="Arial" panose="020B0604020202020204" pitchFamily="34" charset="0"/>
              </a:rPr>
              <a:t>TM nightshift isolation plan </a:t>
            </a:r>
            <a:r>
              <a:rPr lang="en-GB" dirty="0">
                <a:solidFill>
                  <a:schemeClr val="bg1"/>
                </a:solidFill>
                <a:latin typeface="Arial" panose="020B0604020202020204" pitchFamily="34" charset="0"/>
                <a:cs typeface="Arial" panose="020B0604020202020204" pitchFamily="34" charset="0"/>
              </a:rPr>
              <a:t> </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lnSpc>
                <a:spcPct val="100000"/>
              </a:lnSpc>
              <a:spcBef>
                <a:spcPts val="0"/>
              </a:spcBef>
              <a:spcAft>
                <a:spcPts val="1200"/>
              </a:spcAft>
              <a:buNone/>
            </a:pPr>
            <a:r>
              <a:rPr lang="en-GB" sz="2000" dirty="0">
                <a:solidFill>
                  <a:schemeClr val="bg1">
                    <a:lumMod val="95000"/>
                  </a:schemeClr>
                </a:solidFill>
                <a:latin typeface="Arial" panose="020B0604020202020204" pitchFamily="34" charset="0"/>
                <a:cs typeface="Arial" panose="020B0604020202020204" pitchFamily="34" charset="0"/>
              </a:rPr>
              <a:t>TM nightshift isolation plan:</a:t>
            </a:r>
          </a:p>
          <a:p>
            <a:pPr marL="0" indent="0">
              <a:lnSpc>
                <a:spcPct val="100000"/>
              </a:lnSpc>
              <a:spcBef>
                <a:spcPts val="0"/>
              </a:spcBef>
              <a:spcAft>
                <a:spcPts val="1200"/>
              </a:spcAft>
              <a:buNone/>
            </a:pPr>
            <a:r>
              <a:rPr lang="en-GB" sz="2000" dirty="0">
                <a:solidFill>
                  <a:schemeClr val="bg1">
                    <a:lumMod val="95000"/>
                  </a:schemeClr>
                </a:solidFill>
                <a:latin typeface="Arial" panose="020B0604020202020204" pitchFamily="34" charset="0"/>
                <a:cs typeface="Arial" panose="020B0604020202020204" pitchFamily="34" charset="0"/>
              </a:rPr>
              <a:t>Due to the diversity of activities undertaken within temporary TM i.e. night time lane closures, a suite of Nightshift Isolation Plans (NIPs), detailing where and how the “STOP” and “SLOW” gates are to be used, have been produced. </a:t>
            </a:r>
          </a:p>
          <a:p>
            <a:pPr marL="0" indent="0">
              <a:lnSpc>
                <a:spcPct val="100000"/>
              </a:lnSpc>
              <a:spcBef>
                <a:spcPts val="0"/>
              </a:spcBef>
              <a:spcAft>
                <a:spcPts val="1200"/>
              </a:spcAft>
              <a:buNone/>
            </a:pPr>
            <a:r>
              <a:rPr lang="en-GB" sz="2000" dirty="0">
                <a:solidFill>
                  <a:schemeClr val="bg1">
                    <a:lumMod val="95000"/>
                  </a:schemeClr>
                </a:solidFill>
                <a:latin typeface="Arial" panose="020B0604020202020204" pitchFamily="34" charset="0"/>
                <a:cs typeface="Arial" panose="020B0604020202020204" pitchFamily="34" charset="0"/>
              </a:rPr>
              <a:t>8 different schematics which detail how the NIP’s must be implemented are in place</a:t>
            </a:r>
            <a:endParaRPr lang="en-GB" sz="2000" dirty="0">
              <a:solidFill>
                <a:srgbClr val="FFFFFF"/>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915CDC4-E997-486B-9D1F-E42EAB41396C}"/>
              </a:ext>
            </a:extLst>
          </p:cNvPr>
          <p:cNvPicPr>
            <a:picLocks noChangeAspect="1"/>
          </p:cNvPicPr>
          <p:nvPr/>
        </p:nvPicPr>
        <p:blipFill>
          <a:blip r:embed="rId2"/>
          <a:stretch>
            <a:fillRect/>
          </a:stretch>
        </p:blipFill>
        <p:spPr>
          <a:xfrm>
            <a:off x="740253" y="2454900"/>
            <a:ext cx="6053741" cy="4104000"/>
          </a:xfrm>
          <a:prstGeom prst="rect">
            <a:avLst/>
          </a:prstGeom>
        </p:spPr>
      </p:pic>
    </p:spTree>
    <p:extLst>
      <p:ext uri="{BB962C8B-B14F-4D97-AF65-F5344CB8AC3E}">
        <p14:creationId xmlns:p14="http://schemas.microsoft.com/office/powerpoint/2010/main" val="966218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41B321EB-4B4B-404F-9944-4576E05697AA}"/>
              </a:ext>
            </a:extLst>
          </p:cNvPr>
          <p:cNvSpPr>
            <a:spLocks noGrp="1"/>
          </p:cNvSpPr>
          <p:nvPr>
            <p:ph idx="1"/>
          </p:nvPr>
        </p:nvSpPr>
        <p:spPr>
          <a:xfrm>
            <a:off x="838199" y="2010833"/>
            <a:ext cx="10515599" cy="4166130"/>
          </a:xfrm>
        </p:spPr>
        <p:txBody>
          <a:bodyPr vert="horz" lIns="91440" tIns="45720" rIns="91440" bIns="45720" rtlCol="0">
            <a:normAutofit/>
          </a:bodyPr>
          <a:lstStyle/>
          <a:p>
            <a:pPr marL="0" indent="0" algn="ctr">
              <a:lnSpc>
                <a:spcPct val="100000"/>
              </a:lnSpc>
              <a:spcAft>
                <a:spcPts val="1800"/>
              </a:spcAft>
              <a:buNone/>
            </a:pPr>
            <a:r>
              <a:rPr lang="en-US" sz="9600" dirty="0">
                <a:latin typeface="Arial" panose="020B0604020202020204" pitchFamily="34" charset="0"/>
                <a:cs typeface="Arial" panose="020B0604020202020204" pitchFamily="34" charset="0"/>
              </a:rPr>
              <a:t>Temporary traffic management</a:t>
            </a:r>
          </a:p>
        </p:txBody>
      </p:sp>
      <p:sp>
        <p:nvSpPr>
          <p:cNvPr id="4" name="Content Placeholder 2">
            <a:extLst>
              <a:ext uri="{FF2B5EF4-FFF2-40B4-BE49-F238E27FC236}">
                <a16:creationId xmlns:a16="http://schemas.microsoft.com/office/drawing/2014/main" id="{E765E764-67E2-44D6-B9AE-A238CD746263}"/>
              </a:ext>
            </a:extLst>
          </p:cNvPr>
          <p:cNvSpPr txBox="1">
            <a:spLocks/>
          </p:cNvSpPr>
          <p:nvPr/>
        </p:nvSpPr>
        <p:spPr>
          <a:xfrm>
            <a:off x="5907157" y="1825625"/>
            <a:ext cx="435665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600" dirty="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2DFDE20A-29D2-4D5A-8EED-1D24E488D70C}"/>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Blue Star awards presentation – Part 4</a:t>
            </a:r>
          </a:p>
        </p:txBody>
      </p:sp>
    </p:spTree>
    <p:extLst>
      <p:ext uri="{BB962C8B-B14F-4D97-AF65-F5344CB8AC3E}">
        <p14:creationId xmlns:p14="http://schemas.microsoft.com/office/powerpoint/2010/main" val="224213633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B071 – Remote drilling</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lnSpcReduction="10000"/>
          </a:bodyPr>
          <a:lstStyle/>
          <a:p>
            <a:pPr marL="0" indent="0">
              <a:lnSpc>
                <a:spcPct val="100000"/>
              </a:lnSpc>
              <a:spcBef>
                <a:spcPts val="0"/>
              </a:spcBef>
              <a:spcAft>
                <a:spcPts val="1200"/>
              </a:spcAft>
              <a:buNone/>
            </a:pPr>
            <a:r>
              <a:rPr lang="en-GB" sz="2000" dirty="0">
                <a:solidFill>
                  <a:schemeClr val="bg1">
                    <a:lumMod val="95000"/>
                  </a:schemeClr>
                </a:solidFill>
                <a:latin typeface="Arial" panose="020B0604020202020204" pitchFamily="34" charset="0"/>
                <a:cs typeface="Arial" panose="020B0604020202020204" pitchFamily="34" charset="0"/>
              </a:rPr>
              <a:t>Remote drilling – </a:t>
            </a:r>
          </a:p>
          <a:p>
            <a:pPr>
              <a:lnSpc>
                <a:spcPct val="100000"/>
              </a:lnSpc>
              <a:spcBef>
                <a:spcPts val="0"/>
              </a:spcBef>
              <a:spcAft>
                <a:spcPts val="1200"/>
              </a:spcAft>
            </a:pPr>
            <a:r>
              <a:rPr lang="en-GB" sz="2000" dirty="0">
                <a:solidFill>
                  <a:schemeClr val="bg1">
                    <a:lumMod val="95000"/>
                  </a:schemeClr>
                </a:solidFill>
                <a:latin typeface="Arial" panose="020B0604020202020204" pitchFamily="34" charset="0"/>
                <a:cs typeface="Arial" panose="020B0604020202020204" pitchFamily="34" charset="0"/>
              </a:rPr>
              <a:t>The Varioguard barrier being used is the next generation design and as such the methods of fixing have been greatly improved. </a:t>
            </a:r>
          </a:p>
          <a:p>
            <a:pPr>
              <a:lnSpc>
                <a:spcPct val="100000"/>
              </a:lnSpc>
              <a:spcBef>
                <a:spcPts val="0"/>
              </a:spcBef>
              <a:spcAft>
                <a:spcPts val="1200"/>
              </a:spcAft>
            </a:pPr>
            <a:r>
              <a:rPr lang="en-GB" sz="2000" dirty="0">
                <a:solidFill>
                  <a:schemeClr val="bg1">
                    <a:lumMod val="95000"/>
                  </a:schemeClr>
                </a:solidFill>
                <a:latin typeface="Arial" panose="020B0604020202020204" pitchFamily="34" charset="0"/>
                <a:cs typeface="Arial" panose="020B0604020202020204" pitchFamily="34" charset="0"/>
              </a:rPr>
              <a:t>The EZ Drill purchased by Asset International is a huge breakthrough in the initiative of achieving zero HAVS by 2020. </a:t>
            </a:r>
          </a:p>
          <a:p>
            <a:pPr>
              <a:lnSpc>
                <a:spcPct val="100000"/>
              </a:lnSpc>
              <a:spcBef>
                <a:spcPts val="0"/>
              </a:spcBef>
              <a:spcAft>
                <a:spcPts val="1200"/>
              </a:spcAft>
            </a:pPr>
            <a:r>
              <a:rPr lang="en-GB" sz="2000" dirty="0">
                <a:solidFill>
                  <a:srgbClr val="FFFF00"/>
                </a:solidFill>
                <a:latin typeface="Arial" panose="020B0604020202020204" pitchFamily="34" charset="0"/>
                <a:cs typeface="Arial" panose="020B0604020202020204" pitchFamily="34" charset="0"/>
              </a:rPr>
              <a:t>Query: What about training in safe use, handling, transportation and storage of drill rigs?</a:t>
            </a:r>
          </a:p>
        </p:txBody>
      </p:sp>
      <p:pic>
        <p:nvPicPr>
          <p:cNvPr id="6" name="Picture 5">
            <a:extLst>
              <a:ext uri="{FF2B5EF4-FFF2-40B4-BE49-F238E27FC236}">
                <a16:creationId xmlns:a16="http://schemas.microsoft.com/office/drawing/2014/main" id="{090A3D29-D499-498D-AA90-63650AB829D2}"/>
              </a:ext>
            </a:extLst>
          </p:cNvPr>
          <p:cNvPicPr>
            <a:picLocks noChangeAspect="1"/>
          </p:cNvPicPr>
          <p:nvPr/>
        </p:nvPicPr>
        <p:blipFill>
          <a:blip r:embed="rId2"/>
          <a:stretch>
            <a:fillRect/>
          </a:stretch>
        </p:blipFill>
        <p:spPr>
          <a:xfrm>
            <a:off x="321731" y="2454900"/>
            <a:ext cx="3418082" cy="3132000"/>
          </a:xfrm>
          <a:prstGeom prst="rect">
            <a:avLst/>
          </a:prstGeom>
        </p:spPr>
      </p:pic>
      <p:pic>
        <p:nvPicPr>
          <p:cNvPr id="8" name="Picture 7">
            <a:extLst>
              <a:ext uri="{FF2B5EF4-FFF2-40B4-BE49-F238E27FC236}">
                <a16:creationId xmlns:a16="http://schemas.microsoft.com/office/drawing/2014/main" id="{8353DD2E-DAC6-4737-8789-34F2A81D755B}"/>
              </a:ext>
            </a:extLst>
          </p:cNvPr>
          <p:cNvPicPr>
            <a:picLocks noChangeAspect="1"/>
          </p:cNvPicPr>
          <p:nvPr/>
        </p:nvPicPr>
        <p:blipFill>
          <a:blip r:embed="rId3"/>
          <a:stretch>
            <a:fillRect/>
          </a:stretch>
        </p:blipFill>
        <p:spPr>
          <a:xfrm>
            <a:off x="3964717" y="2473393"/>
            <a:ext cx="3401884" cy="3384000"/>
          </a:xfrm>
          <a:prstGeom prst="rect">
            <a:avLst/>
          </a:prstGeom>
        </p:spPr>
      </p:pic>
    </p:spTree>
    <p:extLst>
      <p:ext uri="{BB962C8B-B14F-4D97-AF65-F5344CB8AC3E}">
        <p14:creationId xmlns:p14="http://schemas.microsoft.com/office/powerpoint/2010/main" val="3447784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B074 – </a:t>
            </a:r>
            <a:r>
              <a:rPr lang="en-GB" dirty="0">
                <a:solidFill>
                  <a:schemeClr val="bg1">
                    <a:lumMod val="95000"/>
                  </a:schemeClr>
                </a:solidFill>
                <a:latin typeface="Arial" panose="020B0604020202020204" pitchFamily="34" charset="0"/>
                <a:cs typeface="Arial" panose="020B0604020202020204" pitchFamily="34" charset="0"/>
              </a:rPr>
              <a:t>Halo Deployment</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lnSpc>
                <a:spcPct val="100000"/>
              </a:lnSpc>
              <a:spcBef>
                <a:spcPts val="0"/>
              </a:spcBef>
              <a:spcAft>
                <a:spcPts val="600"/>
              </a:spcAft>
              <a:buNone/>
            </a:pPr>
            <a:r>
              <a:rPr lang="en-GB" sz="2000" dirty="0">
                <a:solidFill>
                  <a:schemeClr val="bg1">
                    <a:lumMod val="95000"/>
                  </a:schemeClr>
                </a:solidFill>
                <a:latin typeface="Arial" panose="020B0604020202020204" pitchFamily="34" charset="0"/>
                <a:cs typeface="Arial" panose="020B0604020202020204" pitchFamily="34" charset="0"/>
              </a:rPr>
              <a:t>Halo Deployment ‘The Worker Guardian’ – </a:t>
            </a:r>
          </a:p>
          <a:p>
            <a:pPr marL="0" indent="0">
              <a:lnSpc>
                <a:spcPct val="100000"/>
              </a:lnSpc>
              <a:spcBef>
                <a:spcPts val="0"/>
              </a:spcBef>
              <a:spcAft>
                <a:spcPts val="600"/>
              </a:spcAft>
              <a:buNone/>
            </a:pPr>
            <a:r>
              <a:rPr lang="en-GB" sz="2000" dirty="0">
                <a:solidFill>
                  <a:schemeClr val="bg1">
                    <a:lumMod val="95000"/>
                  </a:schemeClr>
                </a:solidFill>
                <a:latin typeface="Arial" panose="020B0604020202020204" pitchFamily="34" charset="0"/>
                <a:cs typeface="Arial" panose="020B0604020202020204" pitchFamily="34" charset="0"/>
              </a:rPr>
              <a:t>Has been utilised to record actual traffic incursions at access / exit points within the works. </a:t>
            </a:r>
          </a:p>
          <a:p>
            <a:pPr marL="0" indent="0">
              <a:lnSpc>
                <a:spcPct val="100000"/>
              </a:lnSpc>
              <a:spcBef>
                <a:spcPts val="0"/>
              </a:spcBef>
              <a:spcAft>
                <a:spcPts val="600"/>
              </a:spcAft>
              <a:buNone/>
            </a:pPr>
            <a:r>
              <a:rPr lang="en-GB" sz="2000" dirty="0">
                <a:solidFill>
                  <a:schemeClr val="bg1">
                    <a:lumMod val="95000"/>
                  </a:schemeClr>
                </a:solidFill>
                <a:latin typeface="Arial" panose="020B0604020202020204" pitchFamily="34" charset="0"/>
                <a:cs typeface="Arial" panose="020B0604020202020204" pitchFamily="34" charset="0"/>
              </a:rPr>
              <a:t>Traditionally methods rely on near miss reporting from site or identification by CCTV operators. </a:t>
            </a:r>
          </a:p>
          <a:p>
            <a:pPr marL="0" indent="0">
              <a:lnSpc>
                <a:spcPct val="100000"/>
              </a:lnSpc>
              <a:spcBef>
                <a:spcPts val="0"/>
              </a:spcBef>
              <a:spcAft>
                <a:spcPts val="600"/>
              </a:spcAft>
              <a:buNone/>
            </a:pPr>
            <a:r>
              <a:rPr lang="en-GB" sz="2000" dirty="0">
                <a:solidFill>
                  <a:schemeClr val="bg1">
                    <a:lumMod val="95000"/>
                  </a:schemeClr>
                </a:solidFill>
                <a:latin typeface="Arial" panose="020B0604020202020204" pitchFamily="34" charset="0"/>
                <a:cs typeface="Arial" panose="020B0604020202020204" pitchFamily="34" charset="0"/>
              </a:rPr>
              <a:t>At one works access point where the traditional method only captured 7 incursions, the Halo camera captured 200.</a:t>
            </a:r>
            <a:endParaRPr lang="en-GB" sz="2000" dirty="0">
              <a:solidFill>
                <a:srgbClr val="FFFFFF"/>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D8283A7-9EE8-42AC-B744-1769E138FC2C}"/>
              </a:ext>
            </a:extLst>
          </p:cNvPr>
          <p:cNvPicPr>
            <a:picLocks noChangeAspect="1"/>
          </p:cNvPicPr>
          <p:nvPr/>
        </p:nvPicPr>
        <p:blipFill>
          <a:blip r:embed="rId2"/>
          <a:stretch>
            <a:fillRect/>
          </a:stretch>
        </p:blipFill>
        <p:spPr>
          <a:xfrm>
            <a:off x="321732" y="2454899"/>
            <a:ext cx="1514740" cy="1971237"/>
          </a:xfrm>
          <a:prstGeom prst="rect">
            <a:avLst/>
          </a:prstGeom>
        </p:spPr>
      </p:pic>
      <p:pic>
        <p:nvPicPr>
          <p:cNvPr id="7" name="Picture 6">
            <a:extLst>
              <a:ext uri="{FF2B5EF4-FFF2-40B4-BE49-F238E27FC236}">
                <a16:creationId xmlns:a16="http://schemas.microsoft.com/office/drawing/2014/main" id="{F5916B0E-2303-4532-9475-2BE79A044E2C}"/>
              </a:ext>
            </a:extLst>
          </p:cNvPr>
          <p:cNvPicPr>
            <a:picLocks noChangeAspect="1"/>
          </p:cNvPicPr>
          <p:nvPr/>
        </p:nvPicPr>
        <p:blipFill>
          <a:blip r:embed="rId3"/>
          <a:stretch>
            <a:fillRect/>
          </a:stretch>
        </p:blipFill>
        <p:spPr>
          <a:xfrm>
            <a:off x="329183" y="4477764"/>
            <a:ext cx="1507289" cy="2005763"/>
          </a:xfrm>
          <a:prstGeom prst="rect">
            <a:avLst/>
          </a:prstGeom>
        </p:spPr>
      </p:pic>
      <p:pic>
        <p:nvPicPr>
          <p:cNvPr id="11" name="Picture 10">
            <a:extLst>
              <a:ext uri="{FF2B5EF4-FFF2-40B4-BE49-F238E27FC236}">
                <a16:creationId xmlns:a16="http://schemas.microsoft.com/office/drawing/2014/main" id="{1D5124D0-89B9-4AF2-843C-757CB69B9B5B}"/>
              </a:ext>
            </a:extLst>
          </p:cNvPr>
          <p:cNvPicPr>
            <a:picLocks noChangeAspect="1"/>
          </p:cNvPicPr>
          <p:nvPr/>
        </p:nvPicPr>
        <p:blipFill>
          <a:blip r:embed="rId4"/>
          <a:stretch>
            <a:fillRect/>
          </a:stretch>
        </p:blipFill>
        <p:spPr>
          <a:xfrm>
            <a:off x="1826269" y="2659027"/>
            <a:ext cx="5531165" cy="3672000"/>
          </a:xfrm>
          <a:prstGeom prst="rect">
            <a:avLst/>
          </a:prstGeom>
        </p:spPr>
      </p:pic>
    </p:spTree>
    <p:extLst>
      <p:ext uri="{BB962C8B-B14F-4D97-AF65-F5344CB8AC3E}">
        <p14:creationId xmlns:p14="http://schemas.microsoft.com/office/powerpoint/2010/main" val="295415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B081 – VMS TM exit</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lnSpc>
                <a:spcPct val="100000"/>
              </a:lnSpc>
              <a:spcBef>
                <a:spcPts val="0"/>
              </a:spcBef>
              <a:spcAft>
                <a:spcPts val="600"/>
              </a:spcAft>
              <a:buNone/>
            </a:pPr>
            <a:r>
              <a:rPr lang="en-GB" sz="2000" dirty="0">
                <a:solidFill>
                  <a:schemeClr val="bg1">
                    <a:lumMod val="95000"/>
                  </a:schemeClr>
                </a:solidFill>
                <a:latin typeface="Arial" panose="020B0604020202020204" pitchFamily="34" charset="0"/>
                <a:cs typeface="Arial" panose="020B0604020202020204" pitchFamily="34" charset="0"/>
              </a:rPr>
              <a:t>VMS TM exit – </a:t>
            </a:r>
          </a:p>
          <a:p>
            <a:pPr>
              <a:lnSpc>
                <a:spcPct val="100000"/>
              </a:lnSpc>
              <a:spcBef>
                <a:spcPts val="0"/>
              </a:spcBef>
              <a:spcAft>
                <a:spcPts val="600"/>
              </a:spcAft>
            </a:pPr>
            <a:r>
              <a:rPr lang="en-GB" sz="2000" dirty="0">
                <a:solidFill>
                  <a:schemeClr val="bg1">
                    <a:lumMod val="95000"/>
                  </a:schemeClr>
                </a:solidFill>
                <a:latin typeface="Arial" panose="020B0604020202020204" pitchFamily="34" charset="0"/>
                <a:cs typeface="Arial" panose="020B0604020202020204" pitchFamily="34" charset="0"/>
              </a:rPr>
              <a:t>Having identified the hazard of site vehicles R/H merging from works exits into live lane 3 and the increased risk of RTC's presented by HGVs due to the speed and density of the traffic. </a:t>
            </a:r>
          </a:p>
          <a:p>
            <a:pPr>
              <a:lnSpc>
                <a:spcPct val="100000"/>
              </a:lnSpc>
              <a:spcBef>
                <a:spcPts val="0"/>
              </a:spcBef>
              <a:spcAft>
                <a:spcPts val="600"/>
              </a:spcAft>
            </a:pPr>
            <a:r>
              <a:rPr lang="en-GB" sz="2000" dirty="0">
                <a:solidFill>
                  <a:schemeClr val="bg1">
                    <a:lumMod val="95000"/>
                  </a:schemeClr>
                </a:solidFill>
                <a:latin typeface="Arial" panose="020B0604020202020204" pitchFamily="34" charset="0"/>
                <a:cs typeface="Arial" panose="020B0604020202020204" pitchFamily="34" charset="0"/>
              </a:rPr>
              <a:t>It was decided to use a Portable Variable Message Signs (pVMS) within the central reserve, to warn the public that works traffic is merging from the right.</a:t>
            </a:r>
            <a:endParaRPr lang="en-GB" sz="2000" dirty="0">
              <a:solidFill>
                <a:srgbClr val="FFFFFF"/>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FC43CAD-984C-4FEC-92F1-8B3164514EBF}"/>
              </a:ext>
            </a:extLst>
          </p:cNvPr>
          <p:cNvPicPr>
            <a:picLocks noChangeAspect="1"/>
          </p:cNvPicPr>
          <p:nvPr/>
        </p:nvPicPr>
        <p:blipFill>
          <a:blip r:embed="rId2"/>
          <a:stretch>
            <a:fillRect/>
          </a:stretch>
        </p:blipFill>
        <p:spPr>
          <a:xfrm>
            <a:off x="808429" y="2454899"/>
            <a:ext cx="2737097" cy="1440000"/>
          </a:xfrm>
          <a:prstGeom prst="rect">
            <a:avLst/>
          </a:prstGeom>
        </p:spPr>
      </p:pic>
      <p:pic>
        <p:nvPicPr>
          <p:cNvPr id="9" name="Picture 8">
            <a:extLst>
              <a:ext uri="{FF2B5EF4-FFF2-40B4-BE49-F238E27FC236}">
                <a16:creationId xmlns:a16="http://schemas.microsoft.com/office/drawing/2014/main" id="{2780565F-644F-4055-84EC-36B5AF17F16F}"/>
              </a:ext>
            </a:extLst>
          </p:cNvPr>
          <p:cNvPicPr>
            <a:picLocks noChangeAspect="1"/>
          </p:cNvPicPr>
          <p:nvPr/>
        </p:nvPicPr>
        <p:blipFill>
          <a:blip r:embed="rId3"/>
          <a:stretch>
            <a:fillRect/>
          </a:stretch>
        </p:blipFill>
        <p:spPr>
          <a:xfrm>
            <a:off x="848444" y="3894899"/>
            <a:ext cx="2592000" cy="2592000"/>
          </a:xfrm>
          <a:prstGeom prst="rect">
            <a:avLst/>
          </a:prstGeom>
        </p:spPr>
      </p:pic>
      <p:pic>
        <p:nvPicPr>
          <p:cNvPr id="15" name="Picture 14">
            <a:extLst>
              <a:ext uri="{FF2B5EF4-FFF2-40B4-BE49-F238E27FC236}">
                <a16:creationId xmlns:a16="http://schemas.microsoft.com/office/drawing/2014/main" id="{B7A6BEA8-FA72-4326-8569-725C74B6A2BF}"/>
              </a:ext>
            </a:extLst>
          </p:cNvPr>
          <p:cNvPicPr>
            <a:picLocks noChangeAspect="1"/>
          </p:cNvPicPr>
          <p:nvPr/>
        </p:nvPicPr>
        <p:blipFill>
          <a:blip r:embed="rId4"/>
          <a:stretch>
            <a:fillRect/>
          </a:stretch>
        </p:blipFill>
        <p:spPr>
          <a:xfrm>
            <a:off x="4626894" y="2498721"/>
            <a:ext cx="2070310" cy="2052000"/>
          </a:xfrm>
          <a:prstGeom prst="rect">
            <a:avLst/>
          </a:prstGeom>
        </p:spPr>
      </p:pic>
      <p:pic>
        <p:nvPicPr>
          <p:cNvPr id="18" name="Picture 17">
            <a:extLst>
              <a:ext uri="{FF2B5EF4-FFF2-40B4-BE49-F238E27FC236}">
                <a16:creationId xmlns:a16="http://schemas.microsoft.com/office/drawing/2014/main" id="{72029BFE-753E-4834-81A3-D5CAEFF54ABF}"/>
              </a:ext>
            </a:extLst>
          </p:cNvPr>
          <p:cNvPicPr>
            <a:picLocks noChangeAspect="1"/>
          </p:cNvPicPr>
          <p:nvPr/>
        </p:nvPicPr>
        <p:blipFill>
          <a:blip r:embed="rId5"/>
          <a:stretch>
            <a:fillRect/>
          </a:stretch>
        </p:blipFill>
        <p:spPr>
          <a:xfrm>
            <a:off x="4795239" y="4495027"/>
            <a:ext cx="1736843" cy="1980000"/>
          </a:xfrm>
          <a:prstGeom prst="rect">
            <a:avLst/>
          </a:prstGeom>
        </p:spPr>
      </p:pic>
    </p:spTree>
    <p:extLst>
      <p:ext uri="{BB962C8B-B14F-4D97-AF65-F5344CB8AC3E}">
        <p14:creationId xmlns:p14="http://schemas.microsoft.com/office/powerpoint/2010/main" val="1202888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B085 – Emergency call button </a:t>
            </a:r>
            <a:r>
              <a:rPr lang="en-GB" dirty="0">
                <a:solidFill>
                  <a:schemeClr val="bg1">
                    <a:lumMod val="95000"/>
                  </a:schemeClr>
                </a:solidFill>
                <a:latin typeface="Arial" panose="020B0604020202020204" pitchFamily="34" charset="0"/>
                <a:cs typeface="Arial" panose="020B0604020202020204" pitchFamily="34" charset="0"/>
              </a:rPr>
              <a:t>  </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lnSpcReduction="10000"/>
          </a:bodyPr>
          <a:lstStyle/>
          <a:p>
            <a:pPr>
              <a:lnSpc>
                <a:spcPct val="110000"/>
              </a:lnSpc>
              <a:spcBef>
                <a:spcPts val="0"/>
              </a:spcBef>
              <a:spcAft>
                <a:spcPts val="1200"/>
              </a:spcAft>
            </a:pPr>
            <a:r>
              <a:rPr lang="en-GB" sz="1900" dirty="0">
                <a:solidFill>
                  <a:schemeClr val="bg1"/>
                </a:solidFill>
                <a:latin typeface="Arial" panose="020B0604020202020204" pitchFamily="34" charset="0"/>
                <a:cs typeface="Arial" panose="020B0604020202020204" pitchFamily="34" charset="0"/>
              </a:rPr>
              <a:t>HRS’ Portable Emergency Call Point is a customisable and easy to deploy interactive terminal that allows two-way communication between road users who have broken down in the road works or an emergency refuge area and a control room. </a:t>
            </a:r>
          </a:p>
          <a:p>
            <a:pPr>
              <a:lnSpc>
                <a:spcPct val="110000"/>
              </a:lnSpc>
              <a:spcBef>
                <a:spcPts val="0"/>
              </a:spcBef>
              <a:spcAft>
                <a:spcPts val="1200"/>
              </a:spcAft>
            </a:pPr>
            <a:r>
              <a:rPr lang="en-GB" sz="1900" dirty="0">
                <a:solidFill>
                  <a:schemeClr val="bg1"/>
                </a:solidFill>
                <a:latin typeface="Arial" panose="020B0604020202020204" pitchFamily="34" charset="0"/>
                <a:cs typeface="Arial" panose="020B0604020202020204" pitchFamily="34" charset="0"/>
              </a:rPr>
              <a:t>The sign face can easily be customised</a:t>
            </a:r>
          </a:p>
          <a:p>
            <a:pPr>
              <a:lnSpc>
                <a:spcPct val="110000"/>
              </a:lnSpc>
              <a:spcBef>
                <a:spcPts val="0"/>
              </a:spcBef>
              <a:spcAft>
                <a:spcPts val="1200"/>
              </a:spcAft>
            </a:pPr>
            <a:r>
              <a:rPr lang="en-GB" sz="1900" dirty="0">
                <a:solidFill>
                  <a:schemeClr val="bg1"/>
                </a:solidFill>
                <a:latin typeface="Arial" panose="020B0604020202020204" pitchFamily="34" charset="0"/>
                <a:cs typeface="Arial" panose="020B0604020202020204" pitchFamily="34" charset="0"/>
              </a:rPr>
              <a:t>All devices are monitored remotely and status, number of calls, battery can be seen in a secure web portal </a:t>
            </a:r>
          </a:p>
          <a:p>
            <a:pPr marL="0" indent="0">
              <a:lnSpc>
                <a:spcPct val="100000"/>
              </a:lnSpc>
              <a:spcBef>
                <a:spcPts val="0"/>
              </a:spcBef>
              <a:spcAft>
                <a:spcPts val="1200"/>
              </a:spcAft>
              <a:buNone/>
            </a:pPr>
            <a:r>
              <a:rPr lang="en-GB" sz="1000" dirty="0"/>
              <a:t>	</a:t>
            </a:r>
          </a:p>
        </p:txBody>
      </p:sp>
      <p:pic>
        <p:nvPicPr>
          <p:cNvPr id="4" name="Picture 3">
            <a:extLst>
              <a:ext uri="{FF2B5EF4-FFF2-40B4-BE49-F238E27FC236}">
                <a16:creationId xmlns:a16="http://schemas.microsoft.com/office/drawing/2014/main" id="{A6D7E51A-B077-49F4-A6AE-235A5E9B6C96}"/>
              </a:ext>
            </a:extLst>
          </p:cNvPr>
          <p:cNvPicPr>
            <a:picLocks noChangeAspect="1"/>
          </p:cNvPicPr>
          <p:nvPr/>
        </p:nvPicPr>
        <p:blipFill>
          <a:blip r:embed="rId2"/>
          <a:stretch>
            <a:fillRect/>
          </a:stretch>
        </p:blipFill>
        <p:spPr>
          <a:xfrm>
            <a:off x="329167" y="2454899"/>
            <a:ext cx="3398736" cy="4068000"/>
          </a:xfrm>
          <a:prstGeom prst="rect">
            <a:avLst/>
          </a:prstGeom>
        </p:spPr>
      </p:pic>
      <p:pic>
        <p:nvPicPr>
          <p:cNvPr id="5" name="Picture 4">
            <a:extLst>
              <a:ext uri="{FF2B5EF4-FFF2-40B4-BE49-F238E27FC236}">
                <a16:creationId xmlns:a16="http://schemas.microsoft.com/office/drawing/2014/main" id="{A52AB573-1753-4946-8D89-F73B926539B7}"/>
              </a:ext>
            </a:extLst>
          </p:cNvPr>
          <p:cNvPicPr>
            <a:picLocks noChangeAspect="1"/>
          </p:cNvPicPr>
          <p:nvPr/>
        </p:nvPicPr>
        <p:blipFill>
          <a:blip r:embed="rId3"/>
          <a:stretch>
            <a:fillRect/>
          </a:stretch>
        </p:blipFill>
        <p:spPr>
          <a:xfrm>
            <a:off x="3983911" y="2454899"/>
            <a:ext cx="3416000" cy="4032000"/>
          </a:xfrm>
          <a:prstGeom prst="rect">
            <a:avLst/>
          </a:prstGeom>
        </p:spPr>
      </p:pic>
    </p:spTree>
    <p:extLst>
      <p:ext uri="{BB962C8B-B14F-4D97-AF65-F5344CB8AC3E}">
        <p14:creationId xmlns:p14="http://schemas.microsoft.com/office/powerpoint/2010/main" val="2966182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B086 – V2 VDZ System </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a:lnSpc>
                <a:spcPct val="100000"/>
              </a:lnSpc>
              <a:spcBef>
                <a:spcPts val="0"/>
              </a:spcBef>
              <a:spcAft>
                <a:spcPts val="1200"/>
              </a:spcAft>
            </a:pPr>
            <a:r>
              <a:rPr lang="en-GB" sz="1800" dirty="0">
                <a:solidFill>
                  <a:schemeClr val="bg1"/>
                </a:solidFill>
                <a:latin typeface="Arial" panose="020B0604020202020204" pitchFamily="34" charset="0"/>
                <a:cs typeface="Arial" panose="020B0604020202020204" pitchFamily="34" charset="0"/>
              </a:rPr>
              <a:t>Saunders Recovery &amp; BBV, supported by Highways England HETO’s have successfully trialled and implemented a new recovery system called VDZ System. </a:t>
            </a:r>
          </a:p>
          <a:p>
            <a:pPr>
              <a:lnSpc>
                <a:spcPct val="100000"/>
              </a:lnSpc>
              <a:spcBef>
                <a:spcPts val="0"/>
              </a:spcBef>
              <a:spcAft>
                <a:spcPts val="1200"/>
              </a:spcAft>
            </a:pPr>
            <a:r>
              <a:rPr lang="en-GB" sz="1800" dirty="0">
                <a:solidFill>
                  <a:schemeClr val="bg1"/>
                </a:solidFill>
                <a:latin typeface="Arial" panose="020B0604020202020204" pitchFamily="34" charset="0"/>
                <a:cs typeface="Arial" panose="020B0604020202020204" pitchFamily="34" charset="0"/>
              </a:rPr>
              <a:t>With modern trucks encompassing new technology within design and development for greater payloads, the complex design and manufacture of these trucks requires a new approach for the recovery and transportation should the vehicle require towing</a:t>
            </a:r>
          </a:p>
        </p:txBody>
      </p:sp>
      <p:pic>
        <p:nvPicPr>
          <p:cNvPr id="5" name="Picture 4">
            <a:extLst>
              <a:ext uri="{FF2B5EF4-FFF2-40B4-BE49-F238E27FC236}">
                <a16:creationId xmlns:a16="http://schemas.microsoft.com/office/drawing/2014/main" id="{174E90E4-0AB5-4B8B-95BD-28F0E4812DA4}"/>
              </a:ext>
            </a:extLst>
          </p:cNvPr>
          <p:cNvPicPr>
            <a:picLocks noChangeAspect="1"/>
          </p:cNvPicPr>
          <p:nvPr/>
        </p:nvPicPr>
        <p:blipFill>
          <a:blip r:embed="rId2"/>
          <a:stretch>
            <a:fillRect/>
          </a:stretch>
        </p:blipFill>
        <p:spPr>
          <a:xfrm>
            <a:off x="396621" y="2454900"/>
            <a:ext cx="3319796" cy="2052000"/>
          </a:xfrm>
          <a:prstGeom prst="rect">
            <a:avLst/>
          </a:prstGeom>
        </p:spPr>
      </p:pic>
      <p:pic>
        <p:nvPicPr>
          <p:cNvPr id="6" name="Picture 5">
            <a:extLst>
              <a:ext uri="{FF2B5EF4-FFF2-40B4-BE49-F238E27FC236}">
                <a16:creationId xmlns:a16="http://schemas.microsoft.com/office/drawing/2014/main" id="{B37CBD86-267B-4E1A-ABCF-B523B92DDFF5}"/>
              </a:ext>
            </a:extLst>
          </p:cNvPr>
          <p:cNvPicPr>
            <a:picLocks noChangeAspect="1"/>
          </p:cNvPicPr>
          <p:nvPr/>
        </p:nvPicPr>
        <p:blipFill>
          <a:blip r:embed="rId3"/>
          <a:stretch>
            <a:fillRect/>
          </a:stretch>
        </p:blipFill>
        <p:spPr>
          <a:xfrm>
            <a:off x="410196" y="4506900"/>
            <a:ext cx="3306221" cy="1980000"/>
          </a:xfrm>
          <a:prstGeom prst="rect">
            <a:avLst/>
          </a:prstGeom>
        </p:spPr>
      </p:pic>
      <p:pic>
        <p:nvPicPr>
          <p:cNvPr id="11" name="Picture 10">
            <a:extLst>
              <a:ext uri="{FF2B5EF4-FFF2-40B4-BE49-F238E27FC236}">
                <a16:creationId xmlns:a16="http://schemas.microsoft.com/office/drawing/2014/main" id="{117E39A5-FB26-4CF9-AEFF-DE60C99712DB}"/>
              </a:ext>
            </a:extLst>
          </p:cNvPr>
          <p:cNvPicPr>
            <a:picLocks noChangeAspect="1"/>
          </p:cNvPicPr>
          <p:nvPr/>
        </p:nvPicPr>
        <p:blipFill>
          <a:blip r:embed="rId4"/>
          <a:stretch>
            <a:fillRect/>
          </a:stretch>
        </p:blipFill>
        <p:spPr>
          <a:xfrm>
            <a:off x="3937219" y="2457278"/>
            <a:ext cx="3359769" cy="2124000"/>
          </a:xfrm>
          <a:prstGeom prst="rect">
            <a:avLst/>
          </a:prstGeom>
        </p:spPr>
      </p:pic>
      <p:pic>
        <p:nvPicPr>
          <p:cNvPr id="13" name="Picture 12">
            <a:extLst>
              <a:ext uri="{FF2B5EF4-FFF2-40B4-BE49-F238E27FC236}">
                <a16:creationId xmlns:a16="http://schemas.microsoft.com/office/drawing/2014/main" id="{643E7CD4-4CD1-47FD-BAAF-0017B8B4486E}"/>
              </a:ext>
            </a:extLst>
          </p:cNvPr>
          <p:cNvPicPr>
            <a:picLocks noChangeAspect="1"/>
          </p:cNvPicPr>
          <p:nvPr/>
        </p:nvPicPr>
        <p:blipFill>
          <a:blip r:embed="rId5"/>
          <a:stretch>
            <a:fillRect/>
          </a:stretch>
        </p:blipFill>
        <p:spPr>
          <a:xfrm>
            <a:off x="4007364" y="4558090"/>
            <a:ext cx="3224583" cy="1980000"/>
          </a:xfrm>
          <a:prstGeom prst="rect">
            <a:avLst/>
          </a:prstGeom>
        </p:spPr>
      </p:pic>
    </p:spTree>
    <p:extLst>
      <p:ext uri="{BB962C8B-B14F-4D97-AF65-F5344CB8AC3E}">
        <p14:creationId xmlns:p14="http://schemas.microsoft.com/office/powerpoint/2010/main" val="2198431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41B321EB-4B4B-404F-9944-4576E05697AA}"/>
              </a:ext>
            </a:extLst>
          </p:cNvPr>
          <p:cNvSpPr>
            <a:spLocks noGrp="1"/>
          </p:cNvSpPr>
          <p:nvPr>
            <p:ph idx="1"/>
          </p:nvPr>
        </p:nvSpPr>
        <p:spPr>
          <a:xfrm>
            <a:off x="838199" y="2010833"/>
            <a:ext cx="10515599" cy="4166130"/>
          </a:xfrm>
        </p:spPr>
        <p:txBody>
          <a:bodyPr vert="horz" lIns="91440" tIns="45720" rIns="91440" bIns="45720" rtlCol="0">
            <a:normAutofit/>
          </a:bodyPr>
          <a:lstStyle/>
          <a:p>
            <a:pPr>
              <a:lnSpc>
                <a:spcPct val="100000"/>
              </a:lnSpc>
              <a:spcAft>
                <a:spcPts val="1200"/>
              </a:spcAft>
            </a:pPr>
            <a:r>
              <a:rPr lang="en-US" sz="2200" dirty="0">
                <a:latin typeface="Arial" panose="020B0604020202020204" pitchFamily="34" charset="0"/>
                <a:cs typeface="Arial" panose="020B0604020202020204" pitchFamily="34" charset="0"/>
              </a:rPr>
              <a:t>Copies of all Blue Star award documents raised to-date, are available on the Highways Safety Hub web site, </a:t>
            </a:r>
            <a:r>
              <a:rPr lang="en-GB" sz="2200" dirty="0">
                <a:latin typeface="Arial" panose="020B0604020202020204" pitchFamily="34" charset="0"/>
                <a:cs typeface="Arial" panose="020B0604020202020204" pitchFamily="34" charset="0"/>
              </a:rPr>
              <a:t>nested in the alerts tab page; </a:t>
            </a:r>
            <a:r>
              <a:rPr lang="en-GB" sz="2200" dirty="0">
                <a:solidFill>
                  <a:srgbClr val="7030A0"/>
                </a:solidFill>
                <a:latin typeface="Arial" panose="020B0604020202020204" pitchFamily="34" charset="0"/>
                <a:cs typeface="Arial" panose="020B0604020202020204" pitchFamily="34" charset="0"/>
              </a:rPr>
              <a:t>https://www.highwayssafetyhub.com/toolkit.html</a:t>
            </a:r>
          </a:p>
          <a:p>
            <a:pPr>
              <a:lnSpc>
                <a:spcPct val="100000"/>
              </a:lnSpc>
              <a:spcAft>
                <a:spcPts val="1200"/>
              </a:spcAft>
            </a:pPr>
            <a:r>
              <a:rPr lang="en-US" sz="2200" dirty="0">
                <a:latin typeface="Arial" panose="020B0604020202020204" pitchFamily="34" charset="0"/>
                <a:cs typeface="Arial" panose="020B0604020202020204" pitchFamily="34" charset="0"/>
              </a:rPr>
              <a:t>A copy of the database of Blue Star awards and H&amp;S Toolkit ideas,  hereafter referred to as the “Blue Star awards index listing”, an Excel File, is to be made available on the Highways Safety Hub web site</a:t>
            </a:r>
          </a:p>
          <a:p>
            <a:pPr>
              <a:lnSpc>
                <a:spcPct val="100000"/>
              </a:lnSpc>
              <a:spcAft>
                <a:spcPts val="1200"/>
              </a:spcAft>
            </a:pPr>
            <a:r>
              <a:rPr lang="en-US" sz="2200" dirty="0">
                <a:latin typeface="Arial" panose="020B0604020202020204" pitchFamily="34" charset="0"/>
                <a:cs typeface="Arial" panose="020B0604020202020204" pitchFamily="34" charset="0"/>
              </a:rPr>
              <a:t>Content of this presentation includes an index listing of titles of Blue Star awards raised to-date, followed by a selection of ideas, in Blue Star award number </a:t>
            </a:r>
          </a:p>
          <a:p>
            <a:pPr>
              <a:lnSpc>
                <a:spcPct val="100000"/>
              </a:lnSpc>
              <a:spcAft>
                <a:spcPts val="1200"/>
              </a:spcAft>
            </a:pPr>
            <a:r>
              <a:rPr lang="en-US" sz="2200" dirty="0">
                <a:latin typeface="Arial" panose="020B0604020202020204" pitchFamily="34" charset="0"/>
                <a:cs typeface="Arial" panose="020B0604020202020204" pitchFamily="34" charset="0"/>
              </a:rPr>
              <a:t>Details of H&amp;S Toolkit ideas (19 off) will be included in a separate presentation</a:t>
            </a:r>
          </a:p>
        </p:txBody>
      </p:sp>
      <p:sp>
        <p:nvSpPr>
          <p:cNvPr id="4" name="Content Placeholder 2">
            <a:extLst>
              <a:ext uri="{FF2B5EF4-FFF2-40B4-BE49-F238E27FC236}">
                <a16:creationId xmlns:a16="http://schemas.microsoft.com/office/drawing/2014/main" id="{E765E764-67E2-44D6-B9AE-A238CD746263}"/>
              </a:ext>
            </a:extLst>
          </p:cNvPr>
          <p:cNvSpPr txBox="1">
            <a:spLocks/>
          </p:cNvSpPr>
          <p:nvPr/>
        </p:nvSpPr>
        <p:spPr>
          <a:xfrm>
            <a:off x="5907157" y="1825625"/>
            <a:ext cx="435665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600" dirty="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2DFDE20A-29D2-4D5A-8EED-1D24E488D70C}"/>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Intro / background</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411539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7331124-4E4D-4053-90C2-A8BBD58E0A3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a:solidFill>
                  <a:schemeClr val="tx1"/>
                </a:solidFill>
                <a:latin typeface="Arial" panose="020B0604020202020204" pitchFamily="34" charset="0"/>
                <a:cs typeface="Arial" panose="020B0604020202020204" pitchFamily="34" charset="0"/>
              </a:rPr>
              <a:t>Index listing of Blue Star awards </a:t>
            </a:r>
            <a:r>
              <a:rPr lang="en-US" sz="2000" kern="1200" dirty="0">
                <a:solidFill>
                  <a:schemeClr val="tx1"/>
                </a:solidFill>
                <a:latin typeface="Arial" panose="020B0604020202020204" pitchFamily="34" charset="0"/>
                <a:cs typeface="Arial" panose="020B0604020202020204" pitchFamily="34" charset="0"/>
              </a:rPr>
              <a:t>(page 1 of 5)</a:t>
            </a:r>
          </a:p>
        </p:txBody>
      </p:sp>
      <p:sp>
        <p:nvSpPr>
          <p:cNvPr id="3" name="Content Placeholder 2">
            <a:extLst>
              <a:ext uri="{FF2B5EF4-FFF2-40B4-BE49-F238E27FC236}">
                <a16:creationId xmlns:a16="http://schemas.microsoft.com/office/drawing/2014/main" id="{41B321EB-4B4B-404F-9944-4576E05697AA}"/>
              </a:ext>
            </a:extLst>
          </p:cNvPr>
          <p:cNvSpPr>
            <a:spLocks noGrp="1"/>
          </p:cNvSpPr>
          <p:nvPr>
            <p:ph idx="1"/>
          </p:nvPr>
        </p:nvSpPr>
        <p:spPr>
          <a:xfrm>
            <a:off x="838200" y="2010833"/>
            <a:ext cx="5096934" cy="4166130"/>
          </a:xfrm>
        </p:spPr>
        <p:txBody>
          <a:bodyPr vert="horz" lIns="91440" tIns="45720" rIns="91440" bIns="45720" rtlCol="0">
            <a:noAutofit/>
          </a:bodyPr>
          <a:lstStyle/>
          <a:p>
            <a:pPr marL="0"/>
            <a:r>
              <a:rPr lang="en-US" sz="1800" dirty="0">
                <a:latin typeface="Arial" panose="020B0604020202020204" pitchFamily="34" charset="0"/>
                <a:cs typeface="Arial" panose="020B0604020202020204" pitchFamily="34" charset="0"/>
              </a:rPr>
              <a:t>B000 - Plant person interface, good practice</a:t>
            </a:r>
          </a:p>
          <a:p>
            <a:pPr marL="0"/>
            <a:r>
              <a:rPr lang="en-US" sz="1800" dirty="0">
                <a:latin typeface="Arial" panose="020B0604020202020204" pitchFamily="34" charset="0"/>
                <a:cs typeface="Arial" panose="020B0604020202020204" pitchFamily="34" charset="0"/>
              </a:rPr>
              <a:t>B001 – Diphoterine</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B002 - Traffic management</a:t>
            </a:r>
          </a:p>
          <a:p>
            <a:pPr marL="0"/>
            <a:r>
              <a:rPr lang="en-US" sz="1800" dirty="0">
                <a:latin typeface="Arial" panose="020B0604020202020204" pitchFamily="34" charset="0"/>
                <a:cs typeface="Arial" panose="020B0604020202020204" pitchFamily="34" charset="0"/>
              </a:rPr>
              <a:t>B003 – Health Wellbeing (Champion)</a:t>
            </a:r>
          </a:p>
          <a:p>
            <a:pPr marL="0"/>
            <a:r>
              <a:rPr lang="en-US" sz="1800" dirty="0">
                <a:latin typeface="Arial" panose="020B0604020202020204" pitchFamily="34" charset="0"/>
                <a:cs typeface="Arial" panose="020B0604020202020204" pitchFamily="34" charset="0"/>
              </a:rPr>
              <a:t>B004 – </a:t>
            </a:r>
            <a:r>
              <a:rPr lang="en-US" sz="1400" dirty="0">
                <a:latin typeface="Arial" panose="020B0604020202020204" pitchFamily="34" charset="0"/>
                <a:cs typeface="Arial" panose="020B0604020202020204" pitchFamily="34" charset="0"/>
              </a:rPr>
              <a:t>Work on bridge deck / Wind monitoring system</a:t>
            </a:r>
          </a:p>
          <a:p>
            <a:pPr marL="0"/>
            <a:r>
              <a:rPr lang="en-US" sz="1800" dirty="0">
                <a:latin typeface="Arial" panose="020B0604020202020204" pitchFamily="34" charset="0"/>
                <a:cs typeface="Arial" panose="020B0604020202020204" pitchFamily="34" charset="0"/>
              </a:rPr>
              <a:t>B005 – Safetime scaffold tags</a:t>
            </a:r>
          </a:p>
          <a:p>
            <a:pPr marL="0"/>
            <a:r>
              <a:rPr lang="en-US" sz="1800" dirty="0">
                <a:latin typeface="Arial" panose="020B0604020202020204" pitchFamily="34" charset="0"/>
                <a:cs typeface="Arial" panose="020B0604020202020204" pitchFamily="34" charset="0"/>
              </a:rPr>
              <a:t>B006 – BIM</a:t>
            </a:r>
          </a:p>
          <a:p>
            <a:pPr marL="0"/>
            <a:r>
              <a:rPr lang="en-US" sz="1800" dirty="0">
                <a:latin typeface="Arial" panose="020B0604020202020204" pitchFamily="34" charset="0"/>
                <a:cs typeface="Arial" panose="020B0604020202020204" pitchFamily="34" charset="0"/>
              </a:rPr>
              <a:t>B007 – RAG batter</a:t>
            </a:r>
          </a:p>
          <a:p>
            <a:pPr marL="0"/>
            <a:r>
              <a:rPr lang="en-US" sz="1800" dirty="0">
                <a:latin typeface="Arial" panose="020B0604020202020204" pitchFamily="34" charset="0"/>
                <a:cs typeface="Arial" panose="020B0604020202020204" pitchFamily="34" charset="0"/>
              </a:rPr>
              <a:t>B008 – Water mist fire extinguisher</a:t>
            </a:r>
          </a:p>
          <a:p>
            <a:pPr marL="0"/>
            <a:r>
              <a:rPr lang="en-US" sz="1800" dirty="0">
                <a:latin typeface="Arial" panose="020B0604020202020204" pitchFamily="34" charset="0"/>
                <a:cs typeface="Arial" panose="020B0604020202020204" pitchFamily="34" charset="0"/>
              </a:rPr>
              <a:t>B009 – Smart screens</a:t>
            </a:r>
          </a:p>
          <a:p>
            <a:pPr marL="0"/>
            <a:r>
              <a:rPr lang="en-US" sz="1800" dirty="0">
                <a:latin typeface="Arial" panose="020B0604020202020204" pitchFamily="34" charset="0"/>
                <a:cs typeface="Arial" panose="020B0604020202020204" pitchFamily="34" charset="0"/>
              </a:rPr>
              <a:t>B010 – Mission Room</a:t>
            </a:r>
          </a:p>
        </p:txBody>
      </p:sp>
      <p:sp>
        <p:nvSpPr>
          <p:cNvPr id="4" name="Content Placeholder 2">
            <a:extLst>
              <a:ext uri="{FF2B5EF4-FFF2-40B4-BE49-F238E27FC236}">
                <a16:creationId xmlns:a16="http://schemas.microsoft.com/office/drawing/2014/main" id="{E765E764-67E2-44D6-B9AE-A238CD746263}"/>
              </a:ext>
            </a:extLst>
          </p:cNvPr>
          <p:cNvSpPr txBox="1">
            <a:spLocks/>
          </p:cNvSpPr>
          <p:nvPr/>
        </p:nvSpPr>
        <p:spPr>
          <a:xfrm>
            <a:off x="6256866" y="2010833"/>
            <a:ext cx="5096933" cy="4166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1800" dirty="0"/>
          </a:p>
          <a:p>
            <a:pPr marL="0"/>
            <a:r>
              <a:rPr lang="en-US" sz="1800" dirty="0">
                <a:latin typeface="Arial" panose="020B0604020202020204" pitchFamily="34" charset="0"/>
                <a:cs typeface="Arial" panose="020B0604020202020204" pitchFamily="34" charset="0"/>
              </a:rPr>
              <a:t>B011 – Controlling permits to work    </a:t>
            </a:r>
          </a:p>
          <a:p>
            <a:pPr marL="0"/>
            <a:r>
              <a:rPr lang="en-US" sz="1800" dirty="0">
                <a:latin typeface="Arial" panose="020B0604020202020204" pitchFamily="34" charset="0"/>
                <a:cs typeface="Arial" panose="020B0604020202020204" pitchFamily="34" charset="0"/>
              </a:rPr>
              <a:t>B012 – WAH / Load and unload vehicles </a:t>
            </a:r>
          </a:p>
          <a:p>
            <a:pPr marL="0"/>
            <a:r>
              <a:rPr lang="en-US" sz="1800" dirty="0">
                <a:latin typeface="Arial" panose="020B0604020202020204" pitchFamily="34" charset="0"/>
                <a:cs typeface="Arial" panose="020B0604020202020204" pitchFamily="34" charset="0"/>
              </a:rPr>
              <a:t>B013 – Gridforce 30</a:t>
            </a:r>
          </a:p>
          <a:p>
            <a:pPr marL="0"/>
            <a:r>
              <a:rPr lang="en-US" sz="1800" dirty="0">
                <a:latin typeface="Arial" panose="020B0604020202020204" pitchFamily="34" charset="0"/>
                <a:cs typeface="Arial" panose="020B0604020202020204" pitchFamily="34" charset="0"/>
              </a:rPr>
              <a:t>B014 – Dumper camera</a:t>
            </a:r>
          </a:p>
          <a:p>
            <a:pPr marL="0"/>
            <a:r>
              <a:rPr lang="en-US" sz="1800" dirty="0">
                <a:latin typeface="Arial" panose="020B0604020202020204" pitchFamily="34" charset="0"/>
                <a:cs typeface="Arial" panose="020B0604020202020204" pitchFamily="34" charset="0"/>
              </a:rPr>
              <a:t>B015 – Excavator stickers</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B016 – Chapter 8 chevrons</a:t>
            </a:r>
          </a:p>
          <a:p>
            <a:pPr marL="0"/>
            <a:r>
              <a:rPr lang="en-US" sz="1800" dirty="0">
                <a:latin typeface="Arial" panose="020B0604020202020204" pitchFamily="34" charset="0"/>
                <a:cs typeface="Arial" panose="020B0604020202020204" pitchFamily="34" charset="0"/>
              </a:rPr>
              <a:t>B017 – Occupational health (3 year plan)</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B018 – TM airlock</a:t>
            </a:r>
          </a:p>
          <a:p>
            <a:pPr marL="0"/>
            <a:r>
              <a:rPr lang="en-US" sz="1800" dirty="0">
                <a:latin typeface="Arial" panose="020B0604020202020204" pitchFamily="34" charset="0"/>
                <a:cs typeface="Arial" panose="020B0604020202020204" pitchFamily="34" charset="0"/>
              </a:rPr>
              <a:t>B019 – Health, safety, wellbeing strategy</a:t>
            </a:r>
          </a:p>
          <a:p>
            <a:pPr marL="0"/>
            <a:r>
              <a:rPr lang="en-US" sz="1800" dirty="0">
                <a:latin typeface="Arial" panose="020B0604020202020204" pitchFamily="34" charset="0"/>
                <a:cs typeface="Arial" panose="020B0604020202020204" pitchFamily="34" charset="0"/>
              </a:rPr>
              <a:t>B020 – Training</a:t>
            </a:r>
          </a:p>
        </p:txBody>
      </p:sp>
    </p:spTree>
    <p:extLst>
      <p:ext uri="{BB962C8B-B14F-4D97-AF65-F5344CB8AC3E}">
        <p14:creationId xmlns:p14="http://schemas.microsoft.com/office/powerpoint/2010/main" val="304478267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7331124-4E4D-4053-90C2-A8BBD58E0A3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Index listing of Blue Star awards </a:t>
            </a:r>
            <a:r>
              <a:rPr lang="en-US" sz="2000" dirty="0">
                <a:latin typeface="Arial" panose="020B0604020202020204" pitchFamily="34" charset="0"/>
                <a:cs typeface="Arial" panose="020B0604020202020204" pitchFamily="34" charset="0"/>
              </a:rPr>
              <a:t>(page 2 of 5)</a:t>
            </a:r>
            <a:r>
              <a:rPr lang="en-US" dirty="0">
                <a:latin typeface="Arial" panose="020B0604020202020204" pitchFamily="34" charset="0"/>
                <a:cs typeface="Arial" panose="020B0604020202020204" pitchFamily="34" charset="0"/>
              </a:rPr>
              <a:t> </a:t>
            </a:r>
            <a:r>
              <a:rPr lang="en-US" kern="1200" dirty="0">
                <a:solidFill>
                  <a:schemeClr val="tx1"/>
                </a:solidFill>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41B321EB-4B4B-404F-9944-4576E05697AA}"/>
              </a:ext>
            </a:extLst>
          </p:cNvPr>
          <p:cNvSpPr>
            <a:spLocks noGrp="1"/>
          </p:cNvSpPr>
          <p:nvPr>
            <p:ph idx="1"/>
          </p:nvPr>
        </p:nvSpPr>
        <p:spPr>
          <a:xfrm>
            <a:off x="838200" y="2010833"/>
            <a:ext cx="5096934" cy="4166130"/>
          </a:xfrm>
        </p:spPr>
        <p:txBody>
          <a:bodyPr vert="horz" lIns="91440" tIns="45720" rIns="91440" bIns="45720" rtlCol="0">
            <a:normAutofit/>
          </a:bodyPr>
          <a:lstStyle/>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B021 – Readi-guard (RO) TM airlock gates </a:t>
            </a:r>
          </a:p>
          <a:p>
            <a:pPr marL="0"/>
            <a:r>
              <a:rPr lang="en-US" sz="1800" dirty="0">
                <a:latin typeface="Arial" panose="020B0604020202020204" pitchFamily="34" charset="0"/>
                <a:cs typeface="Arial" panose="020B0604020202020204" pitchFamily="34" charset="0"/>
              </a:rPr>
              <a:t>B022 – Bunkabin accommodation</a:t>
            </a:r>
          </a:p>
          <a:p>
            <a:pPr marL="0"/>
            <a:r>
              <a:rPr lang="en-US" sz="1800" dirty="0">
                <a:latin typeface="Arial" panose="020B0604020202020204" pitchFamily="34" charset="0"/>
                <a:cs typeface="Arial" panose="020B0604020202020204" pitchFamily="34" charset="0"/>
              </a:rPr>
              <a:t>B023 – Competence</a:t>
            </a:r>
          </a:p>
          <a:p>
            <a:pPr marL="0"/>
            <a:r>
              <a:rPr lang="en-US" sz="1800" dirty="0">
                <a:latin typeface="Arial" panose="020B0604020202020204" pitchFamily="34" charset="0"/>
                <a:cs typeface="Arial" panose="020B0604020202020204" pitchFamily="34" charset="0"/>
              </a:rPr>
              <a:t>B024 – Technology to improve safety (BIM)</a:t>
            </a:r>
          </a:p>
          <a:p>
            <a:pPr marL="0"/>
            <a:r>
              <a:rPr lang="en-US" sz="1800" dirty="0">
                <a:latin typeface="Arial" panose="020B0604020202020204" pitchFamily="34" charset="0"/>
                <a:cs typeface="Arial" panose="020B0604020202020204" pitchFamily="34" charset="0"/>
              </a:rPr>
              <a:t>B025 – </a:t>
            </a:r>
            <a:r>
              <a:rPr lang="en-US" sz="1800">
                <a:latin typeface="Arial" panose="020B0604020202020204" pitchFamily="34" charset="0"/>
                <a:cs typeface="Arial" panose="020B0604020202020204" pitchFamily="34" charset="0"/>
              </a:rPr>
              <a:t>Red Zone </a:t>
            </a:r>
            <a:r>
              <a:rPr lang="en-US" sz="1800" dirty="0">
                <a:latin typeface="Arial" panose="020B0604020202020204" pitchFamily="34" charset="0"/>
                <a:cs typeface="Arial" panose="020B0604020202020204" pitchFamily="34" charset="0"/>
              </a:rPr>
              <a:t>training</a:t>
            </a:r>
          </a:p>
          <a:p>
            <a:pPr marL="0"/>
            <a:r>
              <a:rPr lang="en-US" sz="1800" dirty="0">
                <a:latin typeface="Arial" panose="020B0604020202020204" pitchFamily="34" charset="0"/>
                <a:cs typeface="Arial" panose="020B0604020202020204" pitchFamily="34" charset="0"/>
              </a:rPr>
              <a:t>B026 – Public route planning</a:t>
            </a:r>
          </a:p>
          <a:p>
            <a:pPr marL="0"/>
            <a:r>
              <a:rPr lang="en-US" sz="1800" strike="sngStrike" dirty="0">
                <a:solidFill>
                  <a:srgbClr val="FF0000"/>
                </a:solidFill>
                <a:latin typeface="Arial" panose="020B0604020202020204" pitchFamily="34" charset="0"/>
                <a:cs typeface="Arial" panose="020B0604020202020204" pitchFamily="34" charset="0"/>
              </a:rPr>
              <a:t>B027 – Safety pegs to maintain TBS zone</a:t>
            </a:r>
          </a:p>
          <a:p>
            <a:pPr marL="0"/>
            <a:r>
              <a:rPr lang="en-US" sz="1800" dirty="0">
                <a:latin typeface="Arial" panose="020B0604020202020204" pitchFamily="34" charset="0"/>
                <a:cs typeface="Arial" panose="020B0604020202020204" pitchFamily="34" charset="0"/>
              </a:rPr>
              <a:t>B028 – Control of vehicles leaving site</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B029 – Vehicle payload and weights sheet</a:t>
            </a:r>
          </a:p>
          <a:p>
            <a:pPr marL="0"/>
            <a:r>
              <a:rPr lang="en-US" sz="1800" dirty="0">
                <a:latin typeface="Arial" panose="020B0604020202020204" pitchFamily="34" charset="0"/>
                <a:cs typeface="Arial" panose="020B0604020202020204" pitchFamily="34" charset="0"/>
              </a:rPr>
              <a:t>B030 – Message boot laces</a:t>
            </a:r>
          </a:p>
        </p:txBody>
      </p:sp>
      <p:sp>
        <p:nvSpPr>
          <p:cNvPr id="4" name="Content Placeholder 2">
            <a:extLst>
              <a:ext uri="{FF2B5EF4-FFF2-40B4-BE49-F238E27FC236}">
                <a16:creationId xmlns:a16="http://schemas.microsoft.com/office/drawing/2014/main" id="{E765E764-67E2-44D6-B9AE-A238CD746263}"/>
              </a:ext>
            </a:extLst>
          </p:cNvPr>
          <p:cNvSpPr txBox="1">
            <a:spLocks/>
          </p:cNvSpPr>
          <p:nvPr/>
        </p:nvSpPr>
        <p:spPr>
          <a:xfrm>
            <a:off x="6256866" y="2010833"/>
            <a:ext cx="5096933" cy="4166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1800" dirty="0">
                <a:latin typeface="Arial" panose="020B0604020202020204" pitchFamily="34" charset="0"/>
                <a:cs typeface="Arial" panose="020B0604020202020204" pitchFamily="34" charset="0"/>
              </a:rPr>
              <a:t>B031 – Google maps S&amp;O planning   </a:t>
            </a:r>
          </a:p>
          <a:p>
            <a:pPr marL="0"/>
            <a:r>
              <a:rPr lang="en-US" sz="1800" dirty="0">
                <a:latin typeface="Arial" panose="020B0604020202020204" pitchFamily="34" charset="0"/>
                <a:cs typeface="Arial" panose="020B0604020202020204" pitchFamily="34" charset="0"/>
              </a:rPr>
              <a:t>B032 – LGV enforcement</a:t>
            </a:r>
          </a:p>
          <a:p>
            <a:pPr marL="0"/>
            <a:r>
              <a:rPr lang="en-US" sz="1800" dirty="0">
                <a:latin typeface="Arial" panose="020B0604020202020204" pitchFamily="34" charset="0"/>
                <a:cs typeface="Arial" panose="020B0604020202020204" pitchFamily="34" charset="0"/>
              </a:rPr>
              <a:t>B033 – HAVwear watches</a:t>
            </a:r>
          </a:p>
          <a:p>
            <a:pPr marL="0"/>
            <a:r>
              <a:rPr lang="en-US" sz="1800" dirty="0">
                <a:latin typeface="Arial" panose="020B0604020202020204" pitchFamily="34" charset="0"/>
                <a:cs typeface="Arial" panose="020B0604020202020204" pitchFamily="34" charset="0"/>
              </a:rPr>
              <a:t>B034 – LED lights on goal posts</a:t>
            </a:r>
          </a:p>
          <a:p>
            <a:pPr marL="0"/>
            <a:r>
              <a:rPr lang="en-US" sz="1800" dirty="0">
                <a:latin typeface="Arial" panose="020B0604020202020204" pitchFamily="34" charset="0"/>
                <a:cs typeface="Arial" panose="020B0604020202020204" pitchFamily="34" charset="0"/>
              </a:rPr>
              <a:t>B035 – Briefing document (daily)</a:t>
            </a:r>
          </a:p>
          <a:p>
            <a:pPr marL="0"/>
            <a:r>
              <a:rPr lang="en-US" sz="1800" dirty="0">
                <a:latin typeface="Arial" panose="020B0604020202020204" pitchFamily="34" charset="0"/>
                <a:cs typeface="Arial" panose="020B0604020202020204" pitchFamily="34" charset="0"/>
              </a:rPr>
              <a:t>B036 – Call button for ped access to site</a:t>
            </a:r>
          </a:p>
          <a:p>
            <a:pPr marL="0"/>
            <a:r>
              <a:rPr lang="en-US" sz="1800" dirty="0">
                <a:latin typeface="Arial" panose="020B0604020202020204" pitchFamily="34" charset="0"/>
                <a:cs typeface="Arial" panose="020B0604020202020204" pitchFamily="34" charset="0"/>
              </a:rPr>
              <a:t>B037 – QR codes and NFC readers</a:t>
            </a:r>
          </a:p>
          <a:p>
            <a:pPr marL="0"/>
            <a:r>
              <a:rPr lang="en-US" sz="1800" dirty="0">
                <a:latin typeface="Arial" panose="020B0604020202020204" pitchFamily="34" charset="0"/>
                <a:cs typeface="Arial" panose="020B0604020202020204" pitchFamily="34" charset="0"/>
              </a:rPr>
              <a:t>B038 – Skipper tape exclusion zone</a:t>
            </a:r>
          </a:p>
          <a:p>
            <a:pPr marL="0"/>
            <a:r>
              <a:rPr lang="en-US" sz="1800" dirty="0">
                <a:latin typeface="Arial" panose="020B0604020202020204" pitchFamily="34" charset="0"/>
                <a:cs typeface="Arial" panose="020B0604020202020204" pitchFamily="34" charset="0"/>
              </a:rPr>
              <a:t>B039 – Value engineering</a:t>
            </a:r>
          </a:p>
          <a:p>
            <a:pPr marL="0"/>
            <a:r>
              <a:rPr lang="en-US" sz="1800" dirty="0">
                <a:latin typeface="Arial" panose="020B0604020202020204" pitchFamily="34" charset="0"/>
                <a:cs typeface="Arial" panose="020B0604020202020204" pitchFamily="34" charset="0"/>
              </a:rPr>
              <a:t>B040 – Improving communication</a:t>
            </a:r>
          </a:p>
        </p:txBody>
      </p:sp>
    </p:spTree>
    <p:extLst>
      <p:ext uri="{BB962C8B-B14F-4D97-AF65-F5344CB8AC3E}">
        <p14:creationId xmlns:p14="http://schemas.microsoft.com/office/powerpoint/2010/main" val="224429724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7331124-4E4D-4053-90C2-A8BBD58E0A3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Index listing of Blue Star awards </a:t>
            </a:r>
            <a:r>
              <a:rPr lang="en-US" sz="2000" dirty="0">
                <a:latin typeface="Arial" panose="020B0604020202020204" pitchFamily="34" charset="0"/>
                <a:cs typeface="Arial" panose="020B0604020202020204" pitchFamily="34" charset="0"/>
              </a:rPr>
              <a:t>(page 3 of 5)</a:t>
            </a:r>
            <a:r>
              <a:rPr lang="en-US" dirty="0">
                <a:latin typeface="Arial" panose="020B0604020202020204" pitchFamily="34" charset="0"/>
                <a:cs typeface="Arial" panose="020B0604020202020204" pitchFamily="34" charset="0"/>
              </a:rPr>
              <a:t> </a:t>
            </a:r>
            <a:r>
              <a:rPr lang="en-US" kern="1200" dirty="0">
                <a:solidFill>
                  <a:schemeClr val="tx1"/>
                </a:solidFill>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41B321EB-4B4B-404F-9944-4576E05697AA}"/>
              </a:ext>
            </a:extLst>
          </p:cNvPr>
          <p:cNvSpPr>
            <a:spLocks noGrp="1"/>
          </p:cNvSpPr>
          <p:nvPr>
            <p:ph idx="1"/>
          </p:nvPr>
        </p:nvSpPr>
        <p:spPr>
          <a:xfrm>
            <a:off x="838200" y="2010833"/>
            <a:ext cx="5096934" cy="4166130"/>
          </a:xfrm>
        </p:spPr>
        <p:txBody>
          <a:bodyPr vert="horz" lIns="91440" tIns="45720" rIns="91440" bIns="45720" rtlCol="0">
            <a:normAutofit/>
          </a:bodyPr>
          <a:lstStyle/>
          <a:p>
            <a:pPr marL="0"/>
            <a:r>
              <a:rPr lang="en-US" sz="1800" dirty="0">
                <a:latin typeface="Arial" panose="020B0604020202020204" pitchFamily="34" charset="0"/>
                <a:cs typeface="Arial" panose="020B0604020202020204" pitchFamily="34" charset="0"/>
              </a:rPr>
              <a:t>B041 – Incident investigation</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B042 – TM </a:t>
            </a:r>
            <a:r>
              <a:rPr lang="en-US" sz="1800" dirty="0">
                <a:latin typeface="Arial" panose="020B0604020202020204" pitchFamily="34" charset="0"/>
                <a:cs typeface="Arial" panose="020B0604020202020204" pitchFamily="34" charset="0"/>
              </a:rPr>
              <a:t>(influencing drivers / </a:t>
            </a:r>
            <a:r>
              <a:rPr lang="en-US" sz="1800" dirty="0">
                <a:solidFill>
                  <a:schemeClr val="accent5">
                    <a:lumMod val="60000"/>
                    <a:lumOff val="40000"/>
                  </a:schemeClr>
                </a:solidFill>
                <a:latin typeface="Arial" panose="020B0604020202020204" pitchFamily="34" charset="0"/>
                <a:cs typeface="Arial" panose="020B0604020202020204" pitchFamily="34" charset="0"/>
              </a:rPr>
              <a:t>body cams</a:t>
            </a:r>
            <a:r>
              <a:rPr lang="en-US" sz="1800" dirty="0">
                <a:latin typeface="Arial" panose="020B0604020202020204" pitchFamily="34" charset="0"/>
                <a:cs typeface="Arial" panose="020B0604020202020204" pitchFamily="34" charset="0"/>
              </a:rPr>
              <a:t>)</a:t>
            </a:r>
          </a:p>
          <a:p>
            <a:pPr marL="0"/>
            <a:r>
              <a:rPr lang="en-US" sz="1800" dirty="0">
                <a:latin typeface="Arial" panose="020B0604020202020204" pitchFamily="34" charset="0"/>
                <a:cs typeface="Arial" panose="020B0604020202020204" pitchFamily="34" charset="0"/>
              </a:rPr>
              <a:t>B043 – PatrolLive</a:t>
            </a:r>
          </a:p>
          <a:p>
            <a:pPr marL="0"/>
            <a:r>
              <a:rPr lang="en-US" sz="1800" strike="sngStrike" dirty="0">
                <a:solidFill>
                  <a:srgbClr val="FF0000"/>
                </a:solidFill>
                <a:latin typeface="Arial" panose="020B0604020202020204" pitchFamily="34" charset="0"/>
                <a:cs typeface="Arial" panose="020B0604020202020204" pitchFamily="34" charset="0"/>
              </a:rPr>
              <a:t>B044 – Work behind access and exit points</a:t>
            </a:r>
          </a:p>
          <a:p>
            <a:pPr marL="0"/>
            <a:r>
              <a:rPr lang="en-US" sz="1800" dirty="0">
                <a:latin typeface="Arial" panose="020B0604020202020204" pitchFamily="34" charset="0"/>
                <a:cs typeface="Arial" panose="020B0604020202020204" pitchFamily="34" charset="0"/>
              </a:rPr>
              <a:t>B045 – Control of HAVS (PAM breaker)</a:t>
            </a:r>
          </a:p>
          <a:p>
            <a:pPr marL="0"/>
            <a:r>
              <a:rPr lang="en-US" sz="1800" dirty="0">
                <a:latin typeface="Arial" panose="020B0604020202020204" pitchFamily="34" charset="0"/>
                <a:cs typeface="Arial" panose="020B0604020202020204" pitchFamily="34" charset="0"/>
              </a:rPr>
              <a:t>B046 – Safety gates</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B047 – Works access gate (WAG)</a:t>
            </a:r>
          </a:p>
          <a:p>
            <a:pPr marL="0"/>
            <a:r>
              <a:rPr lang="en-US" sz="1800" dirty="0">
                <a:latin typeface="Arial" panose="020B0604020202020204" pitchFamily="34" charset="0"/>
                <a:cs typeface="Arial" panose="020B0604020202020204" pitchFamily="34" charset="0"/>
              </a:rPr>
              <a:t>B048 – Site security)</a:t>
            </a:r>
          </a:p>
          <a:p>
            <a:pPr marL="0"/>
            <a:r>
              <a:rPr lang="en-US" sz="1800" i="1" strike="sngStrike" dirty="0">
                <a:latin typeface="Arial" panose="020B0604020202020204" pitchFamily="34" charset="0"/>
                <a:cs typeface="Arial" panose="020B0604020202020204" pitchFamily="34" charset="0"/>
              </a:rPr>
              <a:t>B049 – A duplication of BS Award 43</a:t>
            </a:r>
          </a:p>
          <a:p>
            <a:pPr marL="0"/>
            <a:r>
              <a:rPr lang="en-US" sz="1800" i="1" strike="sngStrike" dirty="0">
                <a:latin typeface="Arial" panose="020B0604020202020204" pitchFamily="34" charset="0"/>
                <a:cs typeface="Arial" panose="020B0604020202020204" pitchFamily="34" charset="0"/>
              </a:rPr>
              <a:t>B050 – A duplication of BS Award 44</a:t>
            </a:r>
          </a:p>
          <a:p>
            <a:pPr marL="0"/>
            <a:endParaRPr lang="en-US" sz="2000" dirty="0"/>
          </a:p>
        </p:txBody>
      </p:sp>
      <p:sp>
        <p:nvSpPr>
          <p:cNvPr id="4" name="Content Placeholder 2">
            <a:extLst>
              <a:ext uri="{FF2B5EF4-FFF2-40B4-BE49-F238E27FC236}">
                <a16:creationId xmlns:a16="http://schemas.microsoft.com/office/drawing/2014/main" id="{E765E764-67E2-44D6-B9AE-A238CD746263}"/>
              </a:ext>
            </a:extLst>
          </p:cNvPr>
          <p:cNvSpPr txBox="1">
            <a:spLocks/>
          </p:cNvSpPr>
          <p:nvPr/>
        </p:nvSpPr>
        <p:spPr>
          <a:xfrm>
            <a:off x="6256866" y="2010833"/>
            <a:ext cx="5096933" cy="4166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1800" dirty="0">
                <a:latin typeface="Arial" panose="020B0604020202020204" pitchFamily="34" charset="0"/>
                <a:cs typeface="Arial" panose="020B0604020202020204" pitchFamily="34" charset="0"/>
              </a:rPr>
              <a:t>B051 – Animated RAMS  </a:t>
            </a:r>
          </a:p>
          <a:p>
            <a:pPr marL="0"/>
            <a:r>
              <a:rPr lang="en-US" sz="1800" dirty="0">
                <a:latin typeface="Arial" panose="020B0604020202020204" pitchFamily="34" charset="0"/>
                <a:cs typeface="Arial" panose="020B0604020202020204" pitchFamily="34" charset="0"/>
              </a:rPr>
              <a:t>B052 – Yellow mat</a:t>
            </a:r>
          </a:p>
          <a:p>
            <a:pPr marL="0"/>
            <a:r>
              <a:rPr lang="en-US" sz="1800" dirty="0">
                <a:latin typeface="Arial" panose="020B0604020202020204" pitchFamily="34" charset="0"/>
                <a:cs typeface="Arial" panose="020B0604020202020204" pitchFamily="34" charset="0"/>
              </a:rPr>
              <a:t>B053 – SMART SITE monitors</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B054 – Vest and helmet lights</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B055 – TM works order management system</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B056 – TM nightshift isolation plan</a:t>
            </a:r>
          </a:p>
          <a:p>
            <a:pPr marL="0"/>
            <a:r>
              <a:rPr lang="en-US" sz="1800" dirty="0">
                <a:latin typeface="Arial" panose="020B0604020202020204" pitchFamily="34" charset="0"/>
                <a:cs typeface="Arial" panose="020B0604020202020204" pitchFamily="34" charset="0"/>
              </a:rPr>
              <a:t>B057 – Service avoidance</a:t>
            </a:r>
          </a:p>
          <a:p>
            <a:pPr marL="0"/>
            <a:r>
              <a:rPr lang="en-US" sz="1800" dirty="0">
                <a:latin typeface="Arial" panose="020B0604020202020204" pitchFamily="34" charset="0"/>
                <a:cs typeface="Arial" panose="020B0604020202020204" pitchFamily="34" charset="0"/>
              </a:rPr>
              <a:t>B058 – 2-way radios, key info, dumper cam</a:t>
            </a:r>
          </a:p>
          <a:p>
            <a:pPr marL="0"/>
            <a:r>
              <a:rPr lang="en-US" sz="1800" dirty="0">
                <a:latin typeface="Arial" panose="020B0604020202020204" pitchFamily="34" charset="0"/>
                <a:cs typeface="Arial" panose="020B0604020202020204" pitchFamily="34" charset="0"/>
              </a:rPr>
              <a:t>B059 – Use of stop gates</a:t>
            </a:r>
          </a:p>
          <a:p>
            <a:pPr marL="0"/>
            <a:r>
              <a:rPr lang="en-US" sz="1800" dirty="0">
                <a:latin typeface="Arial" panose="020B0604020202020204" pitchFamily="34" charset="0"/>
                <a:cs typeface="Arial" panose="020B0604020202020204" pitchFamily="34" charset="0"/>
              </a:rPr>
              <a:t>B060 – Plant person interface training</a:t>
            </a:r>
          </a:p>
        </p:txBody>
      </p:sp>
    </p:spTree>
    <p:extLst>
      <p:ext uri="{BB962C8B-B14F-4D97-AF65-F5344CB8AC3E}">
        <p14:creationId xmlns:p14="http://schemas.microsoft.com/office/powerpoint/2010/main" val="317516714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7331124-4E4D-4053-90C2-A8BBD58E0A3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Index listing of Blue Star awards </a:t>
            </a:r>
            <a:r>
              <a:rPr lang="en-US" sz="2000" dirty="0">
                <a:latin typeface="Arial" panose="020B0604020202020204" pitchFamily="34" charset="0"/>
                <a:cs typeface="Arial" panose="020B0604020202020204" pitchFamily="34" charset="0"/>
              </a:rPr>
              <a:t>(page 4 of 5)</a:t>
            </a:r>
            <a:r>
              <a:rPr lang="en-US" dirty="0">
                <a:latin typeface="Arial" panose="020B0604020202020204" pitchFamily="34" charset="0"/>
                <a:cs typeface="Arial" panose="020B0604020202020204" pitchFamily="34" charset="0"/>
              </a:rPr>
              <a:t> </a:t>
            </a:r>
            <a:r>
              <a:rPr lang="en-US" kern="1200" dirty="0">
                <a:solidFill>
                  <a:schemeClr val="tx1"/>
                </a:solidFill>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41B321EB-4B4B-404F-9944-4576E05697AA}"/>
              </a:ext>
            </a:extLst>
          </p:cNvPr>
          <p:cNvSpPr>
            <a:spLocks noGrp="1"/>
          </p:cNvSpPr>
          <p:nvPr>
            <p:ph idx="1"/>
          </p:nvPr>
        </p:nvSpPr>
        <p:spPr>
          <a:xfrm>
            <a:off x="838200" y="2010833"/>
            <a:ext cx="5096934" cy="4166130"/>
          </a:xfrm>
        </p:spPr>
        <p:txBody>
          <a:bodyPr vert="horz" lIns="91440" tIns="45720" rIns="91440" bIns="45720" rtlCol="0">
            <a:normAutofit/>
          </a:bodyPr>
          <a:lstStyle/>
          <a:p>
            <a:pPr marL="0"/>
            <a:r>
              <a:rPr lang="en-US" sz="1800" dirty="0">
                <a:latin typeface="Arial" panose="020B0604020202020204" pitchFamily="34" charset="0"/>
                <a:cs typeface="Arial" panose="020B0604020202020204" pitchFamily="34" charset="0"/>
              </a:rPr>
              <a:t>B061 – Induction training area 1 </a:t>
            </a:r>
          </a:p>
          <a:p>
            <a:pPr marL="0"/>
            <a:r>
              <a:rPr lang="en-US" sz="1800" dirty="0">
                <a:latin typeface="Arial" panose="020B0604020202020204" pitchFamily="34" charset="0"/>
                <a:cs typeface="Arial" panose="020B0604020202020204" pitchFamily="34" charset="0"/>
              </a:rPr>
              <a:t>B062 – PPI, JCB Hydradig, Prolec restrictors</a:t>
            </a:r>
          </a:p>
          <a:p>
            <a:pPr marL="0"/>
            <a:r>
              <a:rPr lang="en-US" sz="1800" dirty="0">
                <a:latin typeface="Arial" panose="020B0604020202020204" pitchFamily="34" charset="0"/>
                <a:cs typeface="Arial" panose="020B0604020202020204" pitchFamily="34" charset="0"/>
              </a:rPr>
              <a:t>B063 – LifeVac</a:t>
            </a:r>
          </a:p>
          <a:p>
            <a:pPr marL="0"/>
            <a:r>
              <a:rPr lang="en-US" sz="1800" dirty="0">
                <a:latin typeface="Arial" panose="020B0604020202020204" pitchFamily="34" charset="0"/>
                <a:cs typeface="Arial" panose="020B0604020202020204" pitchFamily="34" charset="0"/>
              </a:rPr>
              <a:t>B064 – Virtual reality (VR) training</a:t>
            </a:r>
          </a:p>
          <a:p>
            <a:pPr marL="0"/>
            <a:r>
              <a:rPr lang="en-US" sz="1800" dirty="0">
                <a:latin typeface="Arial" panose="020B0604020202020204" pitchFamily="34" charset="0"/>
                <a:cs typeface="Arial" panose="020B0604020202020204" pitchFamily="34" charset="0"/>
              </a:rPr>
              <a:t>B065 – Rotating dumper cab</a:t>
            </a:r>
          </a:p>
          <a:p>
            <a:pPr marL="0"/>
            <a:r>
              <a:rPr lang="en-US" sz="1800" dirty="0">
                <a:latin typeface="Arial" panose="020B0604020202020204" pitchFamily="34" charset="0"/>
                <a:cs typeface="Arial" panose="020B0604020202020204" pitchFamily="34" charset="0"/>
              </a:rPr>
              <a:t>B066 – Surface mining (use of Power Plane)</a:t>
            </a:r>
          </a:p>
          <a:p>
            <a:pPr marL="0"/>
            <a:r>
              <a:rPr lang="en-US" sz="1800" dirty="0">
                <a:latin typeface="Arial" panose="020B0604020202020204" pitchFamily="34" charset="0"/>
                <a:cs typeface="Arial" panose="020B0604020202020204" pitchFamily="34" charset="0"/>
              </a:rPr>
              <a:t>B067 – Occupational health, fatigue</a:t>
            </a:r>
          </a:p>
          <a:p>
            <a:pPr marL="0"/>
            <a:r>
              <a:rPr lang="en-US" sz="1800" dirty="0">
                <a:latin typeface="Arial" panose="020B0604020202020204" pitchFamily="34" charset="0"/>
                <a:cs typeface="Arial" panose="020B0604020202020204" pitchFamily="34" charset="0"/>
              </a:rPr>
              <a:t>B068 – Service avoidance</a:t>
            </a:r>
          </a:p>
          <a:p>
            <a:pPr marL="0"/>
            <a:r>
              <a:rPr lang="en-US" sz="1800" dirty="0">
                <a:latin typeface="Arial" panose="020B0604020202020204" pitchFamily="34" charset="0"/>
                <a:cs typeface="Arial" panose="020B0604020202020204" pitchFamily="34" charset="0"/>
              </a:rPr>
              <a:t>B069 – Overhead protection</a:t>
            </a:r>
          </a:p>
          <a:p>
            <a:pPr marL="0"/>
            <a:r>
              <a:rPr lang="en-US" sz="1800" dirty="0">
                <a:latin typeface="Arial" panose="020B0604020202020204" pitchFamily="34" charset="0"/>
                <a:cs typeface="Arial" panose="020B0604020202020204" pitchFamily="34" charset="0"/>
              </a:rPr>
              <a:t>B070 – Banners (bridge name / No / location)</a:t>
            </a:r>
          </a:p>
          <a:p>
            <a:pPr marL="0"/>
            <a:endParaRPr lang="en-US" sz="2000" dirty="0"/>
          </a:p>
        </p:txBody>
      </p:sp>
      <p:sp>
        <p:nvSpPr>
          <p:cNvPr id="4" name="Content Placeholder 2">
            <a:extLst>
              <a:ext uri="{FF2B5EF4-FFF2-40B4-BE49-F238E27FC236}">
                <a16:creationId xmlns:a16="http://schemas.microsoft.com/office/drawing/2014/main" id="{E765E764-67E2-44D6-B9AE-A238CD746263}"/>
              </a:ext>
            </a:extLst>
          </p:cNvPr>
          <p:cNvSpPr txBox="1">
            <a:spLocks/>
          </p:cNvSpPr>
          <p:nvPr/>
        </p:nvSpPr>
        <p:spPr>
          <a:xfrm>
            <a:off x="6256866" y="2010833"/>
            <a:ext cx="5096933" cy="4166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1800" dirty="0">
                <a:latin typeface="Arial" panose="020B0604020202020204" pitchFamily="34" charset="0"/>
                <a:cs typeface="Arial" panose="020B0604020202020204" pitchFamily="34" charset="0"/>
              </a:rPr>
              <a:t>B071 – Remote drilling (No HAVS)   </a:t>
            </a:r>
          </a:p>
          <a:p>
            <a:pPr marL="0"/>
            <a:r>
              <a:rPr lang="en-US" sz="1800" dirty="0">
                <a:latin typeface="Arial" panose="020B0604020202020204" pitchFamily="34" charset="0"/>
                <a:cs typeface="Arial" panose="020B0604020202020204" pitchFamily="34" charset="0"/>
              </a:rPr>
              <a:t>B072 – MEWP virtual reality training simulator</a:t>
            </a:r>
          </a:p>
          <a:p>
            <a:pPr marL="0"/>
            <a:r>
              <a:rPr lang="en-US" sz="1800" dirty="0">
                <a:latin typeface="Arial" panose="020B0604020202020204" pitchFamily="34" charset="0"/>
                <a:cs typeface="Arial" panose="020B0604020202020204" pitchFamily="34" charset="0"/>
              </a:rPr>
              <a:t>B073 – Drone tech aerial mapping stockpiles</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B074 – Halo Deployment ‘Worker Guardian’</a:t>
            </a:r>
          </a:p>
          <a:p>
            <a:pPr marL="0"/>
            <a:r>
              <a:rPr lang="en-US" sz="1800" dirty="0">
                <a:latin typeface="Arial" panose="020B0604020202020204" pitchFamily="34" charset="0"/>
                <a:cs typeface="Arial" panose="020B0604020202020204" pitchFamily="34" charset="0"/>
              </a:rPr>
              <a:t>B075 – Base Light 420x portable lighting</a:t>
            </a:r>
          </a:p>
          <a:p>
            <a:pPr marL="0"/>
            <a:r>
              <a:rPr lang="en-US" sz="1800" dirty="0">
                <a:latin typeface="Arial" panose="020B0604020202020204" pitchFamily="34" charset="0"/>
                <a:cs typeface="Arial" panose="020B0604020202020204" pitchFamily="34" charset="0"/>
              </a:rPr>
              <a:t>B076 – Virtual reality PPI training</a:t>
            </a:r>
          </a:p>
          <a:p>
            <a:pPr marL="0"/>
            <a:r>
              <a:rPr lang="en-US" sz="1800" dirty="0">
                <a:latin typeface="Arial" panose="020B0604020202020204" pitchFamily="34" charset="0"/>
                <a:cs typeface="Arial" panose="020B0604020202020204" pitchFamily="34" charset="0"/>
              </a:rPr>
              <a:t>B077 – Hi-vis dumper</a:t>
            </a:r>
          </a:p>
          <a:p>
            <a:pPr marL="0"/>
            <a:r>
              <a:rPr lang="en-US" sz="1800" dirty="0">
                <a:latin typeface="Arial" panose="020B0604020202020204" pitchFamily="34" charset="0"/>
                <a:cs typeface="Arial" panose="020B0604020202020204" pitchFamily="34" charset="0"/>
              </a:rPr>
              <a:t>B078 – Milwaukee 6232 Band saw</a:t>
            </a:r>
          </a:p>
          <a:p>
            <a:pPr marL="0"/>
            <a:r>
              <a:rPr lang="en-US" sz="1800" dirty="0">
                <a:latin typeface="Arial" panose="020B0604020202020204" pitchFamily="34" charset="0"/>
                <a:cs typeface="Arial" panose="020B0604020202020204" pitchFamily="34" charset="0"/>
              </a:rPr>
              <a:t>B079 – GTL gas to liquids fuel</a:t>
            </a:r>
          </a:p>
          <a:p>
            <a:pPr marL="0"/>
            <a:r>
              <a:rPr lang="en-US" sz="1800" dirty="0">
                <a:latin typeface="Arial" panose="020B0604020202020204" pitchFamily="34" charset="0"/>
                <a:cs typeface="Arial" panose="020B0604020202020204" pitchFamily="34" charset="0"/>
              </a:rPr>
              <a:t>B080 – VMS overhead protection</a:t>
            </a:r>
          </a:p>
        </p:txBody>
      </p:sp>
    </p:spTree>
    <p:extLst>
      <p:ext uri="{BB962C8B-B14F-4D97-AF65-F5344CB8AC3E}">
        <p14:creationId xmlns:p14="http://schemas.microsoft.com/office/powerpoint/2010/main" val="211166169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7331124-4E4D-4053-90C2-A8BBD58E0A3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Index listing of Blue Star awards </a:t>
            </a:r>
            <a:r>
              <a:rPr lang="en-US" sz="2000" dirty="0">
                <a:latin typeface="Arial" panose="020B0604020202020204" pitchFamily="34" charset="0"/>
                <a:cs typeface="Arial" panose="020B0604020202020204" pitchFamily="34" charset="0"/>
              </a:rPr>
              <a:t>(page 5 of 5)</a:t>
            </a:r>
            <a:endParaRPr lang="en-US" kern="1200"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1B321EB-4B4B-404F-9944-4576E05697AA}"/>
              </a:ext>
            </a:extLst>
          </p:cNvPr>
          <p:cNvSpPr>
            <a:spLocks noGrp="1"/>
          </p:cNvSpPr>
          <p:nvPr>
            <p:ph idx="1"/>
          </p:nvPr>
        </p:nvSpPr>
        <p:spPr>
          <a:xfrm>
            <a:off x="838200" y="2010833"/>
            <a:ext cx="5096934" cy="4166130"/>
          </a:xfrm>
        </p:spPr>
        <p:txBody>
          <a:bodyPr vert="horz" lIns="91440" tIns="45720" rIns="91440" bIns="45720" rtlCol="0">
            <a:normAutofit/>
          </a:bodyPr>
          <a:lstStyle/>
          <a:p>
            <a:pPr marL="0"/>
            <a:r>
              <a:rPr lang="en-US" sz="1800" dirty="0">
                <a:solidFill>
                  <a:schemeClr val="accent1">
                    <a:lumMod val="60000"/>
                    <a:lumOff val="40000"/>
                  </a:schemeClr>
                </a:solidFill>
                <a:latin typeface="Arial" panose="020B0604020202020204" pitchFamily="34" charset="0"/>
                <a:cs typeface="Arial" panose="020B0604020202020204" pitchFamily="34" charset="0"/>
              </a:rPr>
              <a:t>B081 – VMS TM exit </a:t>
            </a:r>
          </a:p>
          <a:p>
            <a:pPr marL="0"/>
            <a:r>
              <a:rPr lang="en-US" sz="1800" dirty="0">
                <a:latin typeface="Arial" panose="020B0604020202020204" pitchFamily="34" charset="0"/>
                <a:cs typeface="Arial" panose="020B0604020202020204" pitchFamily="34" charset="0"/>
              </a:rPr>
              <a:t>B082 – Trimble site vision</a:t>
            </a:r>
          </a:p>
          <a:p>
            <a:pPr marL="0"/>
            <a:r>
              <a:rPr lang="en-US" sz="1800" dirty="0">
                <a:latin typeface="Arial" panose="020B0604020202020204" pitchFamily="34" charset="0"/>
                <a:cs typeface="Arial" panose="020B0604020202020204" pitchFamily="34" charset="0"/>
              </a:rPr>
              <a:t>B083 – Survey giraffe</a:t>
            </a:r>
          </a:p>
          <a:p>
            <a:pPr marL="0"/>
            <a:r>
              <a:rPr lang="en-US" sz="1800" dirty="0">
                <a:latin typeface="Arial" panose="020B0604020202020204" pitchFamily="34" charset="0"/>
                <a:cs typeface="Arial" panose="020B0604020202020204" pitchFamily="34" charset="0"/>
              </a:rPr>
              <a:t>B084 – Public pedestrian safety</a:t>
            </a:r>
          </a:p>
          <a:p>
            <a:pPr marL="0"/>
            <a:r>
              <a:rPr lang="en-US" sz="1800" dirty="0">
                <a:solidFill>
                  <a:srgbClr val="92D050"/>
                </a:solidFill>
                <a:latin typeface="Arial" panose="020B0604020202020204" pitchFamily="34" charset="0"/>
                <a:cs typeface="Arial" panose="020B0604020202020204" pitchFamily="34" charset="0"/>
              </a:rPr>
              <a:t>B085 – Emergency call button</a:t>
            </a:r>
          </a:p>
          <a:p>
            <a:pPr marL="0"/>
            <a:r>
              <a:rPr lang="en-US" sz="1800" dirty="0">
                <a:solidFill>
                  <a:srgbClr val="92D050"/>
                </a:solidFill>
                <a:latin typeface="Arial" panose="020B0604020202020204" pitchFamily="34" charset="0"/>
                <a:cs typeface="Arial" panose="020B0604020202020204" pitchFamily="34" charset="0"/>
              </a:rPr>
              <a:t>B086 – </a:t>
            </a:r>
            <a:r>
              <a:rPr lang="en-GB" sz="1800" dirty="0">
                <a:solidFill>
                  <a:srgbClr val="92D050"/>
                </a:solidFill>
                <a:latin typeface="Arial" panose="020B0604020202020204" pitchFamily="34" charset="0"/>
                <a:cs typeface="Arial" panose="020B0604020202020204" pitchFamily="34" charset="0"/>
              </a:rPr>
              <a:t>V2 VDZ System </a:t>
            </a:r>
            <a:endParaRPr lang="en-US" sz="1800" dirty="0">
              <a:solidFill>
                <a:srgbClr val="92D050"/>
              </a:solidFill>
              <a:latin typeface="Arial" panose="020B0604020202020204" pitchFamily="34" charset="0"/>
              <a:cs typeface="Arial" panose="020B0604020202020204" pitchFamily="34" charset="0"/>
            </a:endParaRPr>
          </a:p>
          <a:p>
            <a:pPr marL="0"/>
            <a:endParaRPr lang="en-US" sz="1800" dirty="0">
              <a:latin typeface="Arial" panose="020B0604020202020204" pitchFamily="34" charset="0"/>
              <a:cs typeface="Arial" panose="020B0604020202020204" pitchFamily="34" charset="0"/>
            </a:endParaRPr>
          </a:p>
          <a:p>
            <a:pPr marL="0"/>
            <a:endParaRPr lang="en-US" sz="2000" dirty="0"/>
          </a:p>
        </p:txBody>
      </p:sp>
      <p:sp>
        <p:nvSpPr>
          <p:cNvPr id="5" name="Content Placeholder 2">
            <a:extLst>
              <a:ext uri="{FF2B5EF4-FFF2-40B4-BE49-F238E27FC236}">
                <a16:creationId xmlns:a16="http://schemas.microsoft.com/office/drawing/2014/main" id="{CEE4CEAE-D4B6-44EF-A543-7C86159FCCAC}"/>
              </a:ext>
            </a:extLst>
          </p:cNvPr>
          <p:cNvSpPr txBox="1">
            <a:spLocks/>
          </p:cNvSpPr>
          <p:nvPr/>
        </p:nvSpPr>
        <p:spPr>
          <a:xfrm>
            <a:off x="6256866" y="2010833"/>
            <a:ext cx="5096933" cy="4166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u="sng" dirty="0">
                <a:latin typeface="Arial" panose="020B0604020202020204" pitchFamily="34" charset="0"/>
                <a:cs typeface="Arial" panose="020B0604020202020204" pitchFamily="34" charset="0"/>
              </a:rPr>
              <a:t>Blue Star awards, issued by calendar year</a:t>
            </a:r>
            <a:r>
              <a:rPr lang="en-US" sz="1800" dirty="0">
                <a:latin typeface="Arial" panose="020B0604020202020204" pitchFamily="34" charset="0"/>
                <a:cs typeface="Arial" panose="020B0604020202020204" pitchFamily="34" charset="0"/>
              </a:rPr>
              <a:t>:</a:t>
            </a:r>
          </a:p>
          <a:p>
            <a:pPr marL="0"/>
            <a:r>
              <a:rPr lang="en-US" sz="1800" dirty="0">
                <a:latin typeface="Arial" panose="020B0604020202020204" pitchFamily="34" charset="0"/>
                <a:cs typeface="Arial" panose="020B0604020202020204" pitchFamily="34" charset="0"/>
              </a:rPr>
              <a:t>2015 – 11no.</a:t>
            </a:r>
          </a:p>
          <a:p>
            <a:pPr marL="0"/>
            <a:r>
              <a:rPr lang="en-US" sz="1800" dirty="0">
                <a:latin typeface="Arial" panose="020B0604020202020204" pitchFamily="34" charset="0"/>
                <a:cs typeface="Arial" panose="020B0604020202020204" pitchFamily="34" charset="0"/>
              </a:rPr>
              <a:t>2016 – 44no. </a:t>
            </a:r>
            <a:r>
              <a:rPr lang="en-US" sz="1200" i="1" dirty="0">
                <a:latin typeface="Arial" panose="020B0604020202020204" pitchFamily="34" charset="0"/>
                <a:cs typeface="Arial" panose="020B0604020202020204" pitchFamily="34" charset="0"/>
              </a:rPr>
              <a:t>(+2no. Duplicates)</a:t>
            </a:r>
          </a:p>
          <a:p>
            <a:pPr marL="0"/>
            <a:r>
              <a:rPr lang="en-US" sz="1800" dirty="0">
                <a:latin typeface="Arial" panose="020B0604020202020204" pitchFamily="34" charset="0"/>
                <a:cs typeface="Arial" panose="020B0604020202020204" pitchFamily="34" charset="0"/>
              </a:rPr>
              <a:t>2017 – 12no.</a:t>
            </a:r>
          </a:p>
          <a:p>
            <a:pPr marL="0"/>
            <a:r>
              <a:rPr lang="en-US" sz="1800" dirty="0">
                <a:latin typeface="Arial" panose="020B0604020202020204" pitchFamily="34" charset="0"/>
                <a:cs typeface="Arial" panose="020B0604020202020204" pitchFamily="34" charset="0"/>
              </a:rPr>
              <a:t>2018 – 11no.</a:t>
            </a:r>
          </a:p>
          <a:p>
            <a:pPr marL="0"/>
            <a:r>
              <a:rPr lang="en-US" sz="1800" dirty="0">
                <a:latin typeface="Arial" panose="020B0604020202020204" pitchFamily="34" charset="0"/>
                <a:cs typeface="Arial" panose="020B0604020202020204" pitchFamily="34" charset="0"/>
              </a:rPr>
              <a:t>2019 – 2no.</a:t>
            </a:r>
          </a:p>
          <a:p>
            <a:pPr marL="0"/>
            <a:r>
              <a:rPr lang="en-US" sz="1800" dirty="0">
                <a:latin typeface="Arial" panose="020B0604020202020204" pitchFamily="34" charset="0"/>
                <a:cs typeface="Arial" panose="020B0604020202020204" pitchFamily="34" charset="0"/>
              </a:rPr>
              <a:t>2020 – 3no.</a:t>
            </a:r>
          </a:p>
          <a:p>
            <a:pPr marL="0"/>
            <a:r>
              <a:rPr lang="en-US" sz="1800" dirty="0">
                <a:solidFill>
                  <a:srgbClr val="92D050"/>
                </a:solidFill>
                <a:latin typeface="Arial" panose="020B0604020202020204" pitchFamily="34" charset="0"/>
                <a:cs typeface="Arial" panose="020B0604020202020204" pitchFamily="34" charset="0"/>
              </a:rPr>
              <a:t>2021 – </a:t>
            </a:r>
          </a:p>
          <a:p>
            <a:pPr marL="0"/>
            <a:r>
              <a:rPr lang="en-US" sz="1800" dirty="0">
                <a:latin typeface="Arial" panose="020B0604020202020204" pitchFamily="34" charset="0"/>
                <a:cs typeface="Arial" panose="020B0604020202020204" pitchFamily="34" charset="0"/>
              </a:rPr>
              <a:t>Total = 83no.</a:t>
            </a:r>
          </a:p>
          <a:p>
            <a:pPr marL="0"/>
            <a:endParaRPr lang="en-US" sz="2000" dirty="0"/>
          </a:p>
          <a:p>
            <a:pPr marL="0"/>
            <a:endParaRPr lang="en-US" sz="2000" dirty="0"/>
          </a:p>
          <a:p>
            <a:pPr marL="0"/>
            <a:endParaRPr lang="en-US" sz="2000" dirty="0"/>
          </a:p>
        </p:txBody>
      </p:sp>
      <p:sp>
        <p:nvSpPr>
          <p:cNvPr id="4" name="Content Placeholder 2">
            <a:extLst>
              <a:ext uri="{FF2B5EF4-FFF2-40B4-BE49-F238E27FC236}">
                <a16:creationId xmlns:a16="http://schemas.microsoft.com/office/drawing/2014/main" id="{E765E764-67E2-44D6-B9AE-A238CD746263}"/>
              </a:ext>
            </a:extLst>
          </p:cNvPr>
          <p:cNvSpPr txBox="1">
            <a:spLocks/>
          </p:cNvSpPr>
          <p:nvPr/>
        </p:nvSpPr>
        <p:spPr>
          <a:xfrm>
            <a:off x="5907157" y="1825625"/>
            <a:ext cx="435665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51858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B002 – Traffic management   </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fontScale="85000" lnSpcReduction="20000"/>
          </a:bodyPr>
          <a:lstStyle/>
          <a:p>
            <a:pPr marL="0" indent="0">
              <a:lnSpc>
                <a:spcPct val="120000"/>
              </a:lnSpc>
              <a:spcBef>
                <a:spcPts val="600"/>
              </a:spcBef>
              <a:buNone/>
            </a:pPr>
            <a:r>
              <a:rPr lang="en-GB" sz="2400" dirty="0">
                <a:solidFill>
                  <a:schemeClr val="bg1"/>
                </a:solidFill>
                <a:latin typeface="Arial" panose="020B0604020202020204" pitchFamily="34" charset="0"/>
                <a:cs typeface="Arial" panose="020B0604020202020204" pitchFamily="34" charset="0"/>
              </a:rPr>
              <a:t>Traffic management:</a:t>
            </a:r>
          </a:p>
          <a:p>
            <a:pPr>
              <a:lnSpc>
                <a:spcPct val="120000"/>
              </a:lnSpc>
            </a:pPr>
            <a:r>
              <a:rPr lang="en-GB" sz="2400" dirty="0">
                <a:solidFill>
                  <a:srgbClr val="FFFFFF"/>
                </a:solidFill>
                <a:latin typeface="Arial" panose="020B0604020202020204" pitchFamily="34" charset="0"/>
                <a:cs typeface="Arial" panose="020B0604020202020204" pitchFamily="34" charset="0"/>
              </a:rPr>
              <a:t>Current access / egress points displayed on board at exit from site compound and a text sent to senior management and supervisors each day.</a:t>
            </a:r>
          </a:p>
          <a:p>
            <a:pPr>
              <a:lnSpc>
                <a:spcPct val="120000"/>
              </a:lnSpc>
            </a:pPr>
            <a:r>
              <a:rPr lang="en-GB" sz="2400" dirty="0">
                <a:solidFill>
                  <a:srgbClr val="FFFFFF"/>
                </a:solidFill>
                <a:latin typeface="Arial" panose="020B0604020202020204" pitchFamily="34" charset="0"/>
                <a:cs typeface="Arial" panose="020B0604020202020204" pitchFamily="34" charset="0"/>
              </a:rPr>
              <a:t>Yellow and green coloured road cones in place to identify access points.</a:t>
            </a:r>
          </a:p>
          <a:p>
            <a:pPr>
              <a:lnSpc>
                <a:spcPct val="120000"/>
              </a:lnSpc>
            </a:pPr>
            <a:r>
              <a:rPr lang="en-GB" sz="2400" dirty="0">
                <a:solidFill>
                  <a:srgbClr val="FFFFFF"/>
                </a:solidFill>
                <a:latin typeface="Arial" panose="020B0604020202020204" pitchFamily="34" charset="0"/>
                <a:cs typeface="Arial" panose="020B0604020202020204" pitchFamily="34" charset="0"/>
              </a:rPr>
              <a:t>Sensor operated VMS signs advising the travelling public to move over if a vehicle is trying to exit the works</a:t>
            </a:r>
          </a:p>
        </p:txBody>
      </p:sp>
      <p:pic>
        <p:nvPicPr>
          <p:cNvPr id="18" name="Picture 17">
            <a:extLst>
              <a:ext uri="{FF2B5EF4-FFF2-40B4-BE49-F238E27FC236}">
                <a16:creationId xmlns:a16="http://schemas.microsoft.com/office/drawing/2014/main" id="{ABE7B20D-3CED-4D0B-BCD1-133ADA290498}"/>
              </a:ext>
            </a:extLst>
          </p:cNvPr>
          <p:cNvPicPr>
            <a:picLocks noChangeAspect="1"/>
          </p:cNvPicPr>
          <p:nvPr/>
        </p:nvPicPr>
        <p:blipFill>
          <a:blip r:embed="rId2"/>
          <a:stretch>
            <a:fillRect/>
          </a:stretch>
        </p:blipFill>
        <p:spPr>
          <a:xfrm>
            <a:off x="548186" y="2432456"/>
            <a:ext cx="2806406" cy="2052000"/>
          </a:xfrm>
          <a:prstGeom prst="rect">
            <a:avLst/>
          </a:prstGeom>
        </p:spPr>
      </p:pic>
      <p:pic>
        <p:nvPicPr>
          <p:cNvPr id="20" name="Picture 19">
            <a:extLst>
              <a:ext uri="{FF2B5EF4-FFF2-40B4-BE49-F238E27FC236}">
                <a16:creationId xmlns:a16="http://schemas.microsoft.com/office/drawing/2014/main" id="{19EE8312-8DA4-4FA6-A334-7425BAC12702}"/>
              </a:ext>
            </a:extLst>
          </p:cNvPr>
          <p:cNvPicPr>
            <a:picLocks noChangeAspect="1"/>
          </p:cNvPicPr>
          <p:nvPr/>
        </p:nvPicPr>
        <p:blipFill>
          <a:blip r:embed="rId3"/>
          <a:stretch>
            <a:fillRect/>
          </a:stretch>
        </p:blipFill>
        <p:spPr>
          <a:xfrm>
            <a:off x="534902" y="4462011"/>
            <a:ext cx="2832975" cy="2052000"/>
          </a:xfrm>
          <a:prstGeom prst="rect">
            <a:avLst/>
          </a:prstGeom>
        </p:spPr>
      </p:pic>
      <p:pic>
        <p:nvPicPr>
          <p:cNvPr id="22" name="Picture 21">
            <a:extLst>
              <a:ext uri="{FF2B5EF4-FFF2-40B4-BE49-F238E27FC236}">
                <a16:creationId xmlns:a16="http://schemas.microsoft.com/office/drawing/2014/main" id="{7C954A4F-1883-405F-B9A2-5D88DE9E9AB5}"/>
              </a:ext>
            </a:extLst>
          </p:cNvPr>
          <p:cNvPicPr>
            <a:picLocks noChangeAspect="1"/>
          </p:cNvPicPr>
          <p:nvPr/>
        </p:nvPicPr>
        <p:blipFill>
          <a:blip r:embed="rId4"/>
          <a:stretch>
            <a:fillRect/>
          </a:stretch>
        </p:blipFill>
        <p:spPr>
          <a:xfrm>
            <a:off x="4300651" y="2454900"/>
            <a:ext cx="2726018" cy="2052000"/>
          </a:xfrm>
          <a:prstGeom prst="rect">
            <a:avLst/>
          </a:prstGeom>
        </p:spPr>
      </p:pic>
      <p:pic>
        <p:nvPicPr>
          <p:cNvPr id="24" name="Picture 23">
            <a:extLst>
              <a:ext uri="{FF2B5EF4-FFF2-40B4-BE49-F238E27FC236}">
                <a16:creationId xmlns:a16="http://schemas.microsoft.com/office/drawing/2014/main" id="{A2BDFDF5-D15E-40C7-8F9D-BF4A206A7439}"/>
              </a:ext>
            </a:extLst>
          </p:cNvPr>
          <p:cNvPicPr>
            <a:picLocks noChangeAspect="1"/>
          </p:cNvPicPr>
          <p:nvPr/>
        </p:nvPicPr>
        <p:blipFill>
          <a:blip r:embed="rId5"/>
          <a:stretch>
            <a:fillRect/>
          </a:stretch>
        </p:blipFill>
        <p:spPr>
          <a:xfrm>
            <a:off x="4300651" y="4484456"/>
            <a:ext cx="2726018" cy="2052000"/>
          </a:xfrm>
          <a:prstGeom prst="rect">
            <a:avLst/>
          </a:prstGeom>
        </p:spPr>
      </p:pic>
    </p:spTree>
    <p:extLst>
      <p:ext uri="{BB962C8B-B14F-4D97-AF65-F5344CB8AC3E}">
        <p14:creationId xmlns:p14="http://schemas.microsoft.com/office/powerpoint/2010/main" val="1967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861</TotalTime>
  <Words>1794</Words>
  <Application>Microsoft Office PowerPoint</Application>
  <PresentationFormat>Widescreen</PresentationFormat>
  <Paragraphs>181</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Highways Safety Hub </vt:lpstr>
      <vt:lpstr>Blue Star awards presentation – Part 4</vt:lpstr>
      <vt:lpstr>Intro / background</vt:lpstr>
      <vt:lpstr>Index listing of Blue Star awards (page 1 of 5)</vt:lpstr>
      <vt:lpstr>Index listing of Blue Star awards (page 2 of 5)  </vt:lpstr>
      <vt:lpstr>Index listing of Blue Star awards (page 3 of 5)  </vt:lpstr>
      <vt:lpstr>Index listing of Blue Star awards (page 4 of 5)  </vt:lpstr>
      <vt:lpstr>Index listing of Blue Star awards (page 5 of 5)</vt:lpstr>
      <vt:lpstr>B002 – Traffic management   </vt:lpstr>
      <vt:lpstr>B002 – Traffic management   </vt:lpstr>
      <vt:lpstr>B016 – Chapter 8 chevrons  </vt:lpstr>
      <vt:lpstr>B018 – TM Airlock  </vt:lpstr>
      <vt:lpstr>B021 – Readi-guard (RO) TM airlock gates  </vt:lpstr>
      <vt:lpstr>B029 – Vehicle payload and weights sheet  </vt:lpstr>
      <vt:lpstr>B042 – Body Cams</vt:lpstr>
      <vt:lpstr>B047 – Works Access Gate (WAG)</vt:lpstr>
      <vt:lpstr>B054 – Vest and safety helmet lights </vt:lpstr>
      <vt:lpstr>B055 – 360° cameras fitted to TM vehicles  </vt:lpstr>
      <vt:lpstr>B056 – TM nightshift isolation plan  </vt:lpstr>
      <vt:lpstr>B071 – Remote drilling</vt:lpstr>
      <vt:lpstr>B074 – Halo Deployment</vt:lpstr>
      <vt:lpstr>B081 – VMS TM exit</vt:lpstr>
      <vt:lpstr>B085 – Emergency call button   </vt:lpstr>
      <vt:lpstr>B086 – V2 VDZ System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Highways Safety Hub</dc:title>
  <dc:creator>Tootell, Bob (MS)</dc:creator>
  <cp:lastModifiedBy>Tootell, Bob (MS)</cp:lastModifiedBy>
  <cp:revision>111</cp:revision>
  <dcterms:created xsi:type="dcterms:W3CDTF">2021-01-04T14:24:21Z</dcterms:created>
  <dcterms:modified xsi:type="dcterms:W3CDTF">2021-02-03T15:54:59Z</dcterms:modified>
</cp:coreProperties>
</file>